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66" r:id="rId3"/>
    <p:sldId id="267" r:id="rId4"/>
    <p:sldId id="362" r:id="rId5"/>
    <p:sldId id="379" r:id="rId6"/>
    <p:sldId id="380"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3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54" y="1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6C6804-32ED-476E-9CC7-1836C1C9E6F7}" type="datetimeFigureOut">
              <a:rPr lang="en-US" smtClean="0"/>
              <a:t>6/19/2019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3884B-BCD2-482B-864C-F4407FD7FB9B}" type="slidenum">
              <a:rPr lang="en-US" smtClean="0"/>
              <a:t>‹#›</a:t>
            </a:fld>
            <a:endParaRPr lang="en-US"/>
          </a:p>
        </p:txBody>
      </p:sp>
    </p:spTree>
    <p:extLst>
      <p:ext uri="{BB962C8B-B14F-4D97-AF65-F5344CB8AC3E}">
        <p14:creationId xmlns:p14="http://schemas.microsoft.com/office/powerpoint/2010/main" val="175037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greenstep.pca.state.mn.us/bestPractices.cf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This slide deck is meant to provide you with the necessary resources and talking points you need to educate fleet managers and others about electric vehicles in your community. To use these slides in your own presentation, simply copy and paste the slides you would like to use. </a:t>
            </a:r>
          </a:p>
          <a:p>
            <a:endParaRPr lang="en-US" dirty="0"/>
          </a:p>
          <a:p>
            <a:r>
              <a:rPr lang="en-US" dirty="0"/>
              <a:t>Attribution: This content has been authored and compiled by the Great Plains Institute—credit in any presentation of these slides is not necessary but would be greatly appreciated.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663307-F768-4393-9C8E-0820B15E05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80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Find the </a:t>
            </a:r>
            <a:r>
              <a:rPr lang="en-US" dirty="0" err="1">
                <a:cs typeface="Calibri"/>
              </a:rPr>
              <a:t>GreenStep</a:t>
            </a:r>
            <a:r>
              <a:rPr lang="en-US" dirty="0">
                <a:cs typeface="Calibri"/>
              </a:rPr>
              <a:t> Cities 29 Best Practices at </a:t>
            </a:r>
            <a:r>
              <a:rPr lang="en-US" dirty="0">
                <a:hlinkClick r:id="rId3"/>
              </a:rPr>
              <a:t>https://greenstep.pca.state.mn.us/bestPractices.cfm</a:t>
            </a:r>
            <a:endParaRPr lang="en-US" dirty="0">
              <a:cs typeface="Calibri"/>
            </a:endParaRPr>
          </a:p>
          <a:p>
            <a:r>
              <a:rPr lang="en-US" dirty="0">
                <a:cs typeface="Calibri"/>
              </a:rPr>
              <a:t>Practices related to EVs: </a:t>
            </a:r>
            <a:r>
              <a:rPr lang="en-US" dirty="0"/>
              <a:t>2.3, 3.4, 6.5, 8.3, 9.1, 9.5, 11.1, 11.3, 13.2, 13.3, 18.7, 23.5, 25.6</a:t>
            </a:r>
            <a:endParaRPr lang="en-US" dirty="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663307-F768-4393-9C8E-0820B15E05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881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90000"/>
              </a:lnSpc>
              <a:spcBef>
                <a:spcPts val="1000"/>
              </a:spcBef>
              <a:buFont typeface="Arial"/>
              <a:buChar char="•"/>
            </a:pPr>
            <a:r>
              <a:rPr lang="en-US" u="sng"/>
              <a:t>Renewable Energy Ready Home</a:t>
            </a:r>
            <a:r>
              <a:rPr lang="en-US"/>
              <a:t> specifications were developed by the U.S. EPA to educate builders on how to assess and equip new homes with a set of features that make it easier and less expensive for homeowners to install solar energy systems after the home is constructed.</a:t>
            </a:r>
          </a:p>
          <a:p>
            <a:pPr marL="285750" indent="-285750">
              <a:lnSpc>
                <a:spcPct val="90000"/>
              </a:lnSpc>
              <a:spcBef>
                <a:spcPts val="1000"/>
              </a:spcBef>
              <a:buFont typeface="Arial"/>
              <a:buChar char="•"/>
            </a:pPr>
            <a:endParaRPr lang="en-US"/>
          </a:p>
          <a:p>
            <a:pPr marL="285750" indent="-285750">
              <a:lnSpc>
                <a:spcPct val="90000"/>
              </a:lnSpc>
              <a:spcBef>
                <a:spcPts val="1000"/>
              </a:spcBef>
              <a:buFont typeface="Arial"/>
              <a:buChar char="•"/>
            </a:pPr>
            <a:r>
              <a:rPr lang="en-US" u="sng"/>
              <a:t>Zero Energy Ready Home</a:t>
            </a:r>
            <a:r>
              <a:rPr lang="en-US"/>
              <a:t> specifications produce a high-performance home which is so energy efficient that a renewable energy system can offset all or most of its annual energy consumption.</a:t>
            </a:r>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663307-F768-4393-9C8E-0820B15E05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0475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cs typeface="Arial"/>
              </a:rPr>
              <a:t>Cities have tremendous influence over how and where infrastructure is build and serve as a critical and necessary partner in the market transformation effort to make electric vehicles a significant part of Minnesota's passenger car fleet. In its comp plan, cities can adopt EV language in the areas of policy, regulation, capital improvements, administration, programs, and leadership that put the city on a path to becoming EV ready.</a:t>
            </a:r>
            <a:endParaRPr lang="en-US" b="1"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663307-F768-4393-9C8E-0820B15E05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4753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r>
              <a:rPr lang="en-US" sz="1200" dirty="0">
                <a:latin typeface="Arial"/>
                <a:cs typeface="Arial"/>
              </a:rPr>
              <a:t>The Planned Unit Development Ordinance from the 2009 Minnesota Model Ordinances for Sustainable Development provides guidance for emphasizing mixed use and residential commercial adjacency.</a:t>
            </a:r>
            <a:endParaRPr lang="en-US" sz="1200" b="1" dirty="0">
              <a:latin typeface="Arial"/>
              <a:cs typeface="Arial"/>
            </a:endParaRPr>
          </a:p>
          <a:p>
            <a:pPr marL="285750" indent="-285750"/>
            <a:r>
              <a:rPr lang="en-US" sz="1200" dirty="0">
                <a:latin typeface="Arial"/>
                <a:cs typeface="Arial"/>
              </a:rPr>
              <a:t>Some cities also incorporate a menu of community benefit requirements:  a list of development flexibility options from which a PUD applicant  can select. Each community benefit is assigned points, and the applicant must achieve enough points in order to be considered for flexibility on zoning conditions. The menu of benefits includes a variety of sustainability options.</a:t>
            </a:r>
            <a:endParaRPr lang="en-US" sz="1200" b="1" dirty="0">
              <a:latin typeface="Arial"/>
              <a:cs typeface="Arial"/>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663307-F768-4393-9C8E-0820B15E05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505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This slide deck is meant to provide you with the necessary resources and talking points you need to educate fleet managers and others about electric vehicles in your community. To use these slides in your own presentation, simply copy and paste the slides you would like to use. </a:t>
            </a:r>
          </a:p>
          <a:p>
            <a:endParaRPr lang="en-US" dirty="0"/>
          </a:p>
          <a:p>
            <a:r>
              <a:rPr lang="en-US" dirty="0"/>
              <a:t>Attribution: This content has been authored and compiled by the Great Plains Institute—credit in any presentation of these slides is not necessary but would be greatly appreciated.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663307-F768-4393-9C8E-0820B15E05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272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C316-E4F4-4F42-A93F-1A65853CE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1BBD3-1AA8-47AA-BEAC-91E6EDBB3D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77F93B-7CA3-4D31-A61B-9D146DAF87F3}"/>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5" name="Footer Placeholder 4">
            <a:extLst>
              <a:ext uri="{FF2B5EF4-FFF2-40B4-BE49-F238E27FC236}">
                <a16:creationId xmlns:a16="http://schemas.microsoft.com/office/drawing/2014/main" id="{B61050AC-7232-4320-9578-62EFA6193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0BF2B4-F86A-4EFC-AC47-AC0DDE7B8FD1}"/>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2621999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F322F-4E05-4589-A5A3-68BF236001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2935A-6DE9-4AAD-B9DF-DEC2AF9D44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13E94-7255-45A4-860D-ADCBD12B2299}"/>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5" name="Footer Placeholder 4">
            <a:extLst>
              <a:ext uri="{FF2B5EF4-FFF2-40B4-BE49-F238E27FC236}">
                <a16:creationId xmlns:a16="http://schemas.microsoft.com/office/drawing/2014/main" id="{D077F62A-7CAC-4610-B508-CF91A7701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D5824C-ECE4-4714-A04E-F2F18FAC5861}"/>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28703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FC121-80A3-48AA-80B3-A9929274B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5923E4-5425-4183-B50E-77841DD871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968BD-D48B-4B2F-8ABE-612EFEFB0937}"/>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5" name="Footer Placeholder 4">
            <a:extLst>
              <a:ext uri="{FF2B5EF4-FFF2-40B4-BE49-F238E27FC236}">
                <a16:creationId xmlns:a16="http://schemas.microsoft.com/office/drawing/2014/main" id="{2E82637E-AC10-416F-960B-466C06BB1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46DF0-678F-417C-8911-4AE4711B52D2}"/>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1316447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DC2270C-42F6-A34A-AED2-C5B252AB12A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Date Placeholder 1">
            <a:extLst>
              <a:ext uri="{FF2B5EF4-FFF2-40B4-BE49-F238E27FC236}">
                <a16:creationId xmlns:a16="http://schemas.microsoft.com/office/drawing/2014/main" id="{83CDEE0E-B663-44BD-B01E-C40F6950A6B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2FC9EBD-A8F9-43F6-A4A8-09D4990E363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6/19/2019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25C5DA7F-DFA5-409A-A184-7F30B6862BDD}"/>
              </a:ext>
            </a:extLst>
          </p:cNvPr>
          <p:cNvSpPr>
            <a:spLocks noGrp="1"/>
          </p:cNvSpPr>
          <p:nvPr>
            <p:ph type="ftr" sz="quarter" idx="11"/>
          </p:nvPr>
        </p:nvSpPr>
        <p:spPr>
          <a:xfrm>
            <a:off x="4038600" y="6356350"/>
            <a:ext cx="4114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E3A5F495-ECA7-4769-B9CE-558A2C305D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7053614-8382-42CA-A9D7-44E141A97A6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0366355-04AB-A74F-864E-565934D8BC6E}"/>
              </a:ext>
            </a:extLst>
          </p:cNvPr>
          <p:cNvSpPr>
            <a:spLocks noGrp="1"/>
          </p:cNvSpPr>
          <p:nvPr>
            <p:ph type="title"/>
          </p:nvPr>
        </p:nvSpPr>
        <p:spPr>
          <a:xfrm>
            <a:off x="1203960" y="3090037"/>
            <a:ext cx="10515600" cy="132556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DCCFE110-B455-B042-9806-B4C07E2E3DBE}"/>
              </a:ext>
            </a:extLst>
          </p:cNvPr>
          <p:cNvSpPr>
            <a:spLocks noGrp="1"/>
          </p:cNvSpPr>
          <p:nvPr>
            <p:ph type="body" sz="quarter" idx="13"/>
          </p:nvPr>
        </p:nvSpPr>
        <p:spPr>
          <a:xfrm>
            <a:off x="182563" y="4718050"/>
            <a:ext cx="11833225" cy="200342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13751D2A-3DB9-804B-A794-1684524670B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17760" y="379917"/>
            <a:ext cx="3089856" cy="2260251"/>
          </a:xfrm>
          <a:prstGeom prst="rect">
            <a:avLst/>
          </a:prstGeom>
        </p:spPr>
      </p:pic>
    </p:spTree>
    <p:extLst>
      <p:ext uri="{BB962C8B-B14F-4D97-AF65-F5344CB8AC3E}">
        <p14:creationId xmlns:p14="http://schemas.microsoft.com/office/powerpoint/2010/main" val="2340647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BB0EE0E-A282-F244-8F9E-3A19AD97A1E2}"/>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FFCAC09-50A8-8547-82D3-B51C801BD604}"/>
              </a:ext>
            </a:extLst>
          </p:cNvPr>
          <p:cNvSpPr>
            <a:spLocks noGrp="1"/>
          </p:cNvSpPr>
          <p:nvPr>
            <p:ph type="title"/>
          </p:nvPr>
        </p:nvSpPr>
        <p:spPr>
          <a:xfrm>
            <a:off x="838200" y="0"/>
            <a:ext cx="10515600" cy="1325563"/>
          </a:xfrm>
        </p:spPr>
        <p:txBody>
          <a:body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F3A8AB5D-ECDA-8446-8552-8EA4FDCBFC93}"/>
              </a:ext>
            </a:extLst>
          </p:cNvPr>
          <p:cNvSpPr>
            <a:spLocks noGrp="1"/>
          </p:cNvSpPr>
          <p:nvPr>
            <p:ph type="body" sz="quarter" idx="10"/>
          </p:nvPr>
        </p:nvSpPr>
        <p:spPr>
          <a:xfrm>
            <a:off x="838200" y="1755775"/>
            <a:ext cx="7043738" cy="4664075"/>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313638A8-5F6A-D847-9F7A-B038F630DB2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 y="103031"/>
            <a:ext cx="1660400" cy="1214594"/>
          </a:xfrm>
          <a:prstGeom prst="rect">
            <a:avLst/>
          </a:prstGeom>
        </p:spPr>
      </p:pic>
    </p:spTree>
    <p:extLst>
      <p:ext uri="{BB962C8B-B14F-4D97-AF65-F5344CB8AC3E}">
        <p14:creationId xmlns:p14="http://schemas.microsoft.com/office/powerpoint/2010/main" val="1290653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FB4253-E3C1-7D45-823A-298847560D6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Title 6">
            <a:extLst>
              <a:ext uri="{FF2B5EF4-FFF2-40B4-BE49-F238E27FC236}">
                <a16:creationId xmlns:a16="http://schemas.microsoft.com/office/drawing/2014/main" id="{10366355-04AB-A74F-864E-565934D8BC6E}"/>
              </a:ext>
            </a:extLst>
          </p:cNvPr>
          <p:cNvSpPr>
            <a:spLocks noGrp="1"/>
          </p:cNvSpPr>
          <p:nvPr>
            <p:ph type="title"/>
          </p:nvPr>
        </p:nvSpPr>
        <p:spPr>
          <a:xfrm>
            <a:off x="1203960" y="3090037"/>
            <a:ext cx="10515600" cy="1325563"/>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11" name="Text Placeholder 10">
            <a:extLst>
              <a:ext uri="{FF2B5EF4-FFF2-40B4-BE49-F238E27FC236}">
                <a16:creationId xmlns:a16="http://schemas.microsoft.com/office/drawing/2014/main" id="{DCCFE110-B455-B042-9806-B4C07E2E3DBE}"/>
              </a:ext>
            </a:extLst>
          </p:cNvPr>
          <p:cNvSpPr>
            <a:spLocks noGrp="1"/>
          </p:cNvSpPr>
          <p:nvPr>
            <p:ph type="body" sz="quarter" idx="13"/>
          </p:nvPr>
        </p:nvSpPr>
        <p:spPr>
          <a:xfrm>
            <a:off x="182563" y="4718050"/>
            <a:ext cx="11833225" cy="150177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12371A49-5AC8-EC45-BA56-39E9499414E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117760" y="379917"/>
            <a:ext cx="3089856" cy="2260251"/>
          </a:xfrm>
          <a:prstGeom prst="rect">
            <a:avLst/>
          </a:prstGeom>
        </p:spPr>
      </p:pic>
    </p:spTree>
    <p:extLst>
      <p:ext uri="{BB962C8B-B14F-4D97-AF65-F5344CB8AC3E}">
        <p14:creationId xmlns:p14="http://schemas.microsoft.com/office/powerpoint/2010/main" val="348818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1D60C-179B-414E-B3F9-88A28AE255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7FBC0E-2330-45A5-A705-330668EBD8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F7F53-0C77-42B5-AB93-D6475445682C}"/>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5" name="Footer Placeholder 4">
            <a:extLst>
              <a:ext uri="{FF2B5EF4-FFF2-40B4-BE49-F238E27FC236}">
                <a16:creationId xmlns:a16="http://schemas.microsoft.com/office/drawing/2014/main" id="{DA0F47AB-DC73-401A-9AA7-C7B81AA3D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A9E92-B415-4AA4-B658-4EA212A1AF43}"/>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3646565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A95CE-4F41-4B83-8FF0-28ECC48773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E73900-701A-45D6-B088-ECAC0582B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5ADEA9-C26F-4A5F-ABA2-0D2E61ED192B}"/>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5" name="Footer Placeholder 4">
            <a:extLst>
              <a:ext uri="{FF2B5EF4-FFF2-40B4-BE49-F238E27FC236}">
                <a16:creationId xmlns:a16="http://schemas.microsoft.com/office/drawing/2014/main" id="{904C8EBF-715F-4C57-BDA9-3E5C6DE02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43243-3E6B-4C87-A24F-F6775B88E1FA}"/>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73974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C4D64-11CC-4F31-A41C-F2E91F4F31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91F4DD-C160-44E5-B220-227F9D26107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E8132F-3120-41BA-8225-6C809B9B9A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0BE563-7B24-4037-8867-E247B9CA640F}"/>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6" name="Footer Placeholder 5">
            <a:extLst>
              <a:ext uri="{FF2B5EF4-FFF2-40B4-BE49-F238E27FC236}">
                <a16:creationId xmlns:a16="http://schemas.microsoft.com/office/drawing/2014/main" id="{0F6EFF75-3CB8-408D-AD36-5C548C2AD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615327-AFFA-46BE-A8A0-B329E258324E}"/>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3342259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5403D-2982-4ACE-9D47-3612243C7F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B04073-8B4D-4958-BFD0-3303155B9D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F768CE-1C72-4924-ABBD-C82092E875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EBA55A-8809-4B50-996A-B3D1C232D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41C91B5-5033-47A2-90A5-9871B4AA711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B00EAD-D7B0-4922-A01E-67F9B0ED0867}"/>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8" name="Footer Placeholder 7">
            <a:extLst>
              <a:ext uri="{FF2B5EF4-FFF2-40B4-BE49-F238E27FC236}">
                <a16:creationId xmlns:a16="http://schemas.microsoft.com/office/drawing/2014/main" id="{3FC484D9-E5AF-464A-A7FA-C64D875905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C0B05E-7E14-42DF-B1FD-0A6D134567DB}"/>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295389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939F-D827-4179-8A5A-5608F8F1D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2D3C0D-4EDD-4073-8D27-5FCA3DC0BD27}"/>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4" name="Footer Placeholder 3">
            <a:extLst>
              <a:ext uri="{FF2B5EF4-FFF2-40B4-BE49-F238E27FC236}">
                <a16:creationId xmlns:a16="http://schemas.microsoft.com/office/drawing/2014/main" id="{901755B5-EA91-483A-B0DE-6DF3F32EC8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697F76-37C9-42D6-A3F2-28082A56A206}"/>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265123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7176F8-C86D-42D5-8336-C0029AE2C72F}"/>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3" name="Footer Placeholder 2">
            <a:extLst>
              <a:ext uri="{FF2B5EF4-FFF2-40B4-BE49-F238E27FC236}">
                <a16:creationId xmlns:a16="http://schemas.microsoft.com/office/drawing/2014/main" id="{063E3649-D0CC-47CB-979E-785969A614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054215-B859-4AB2-9BC3-E112FFD12967}"/>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371420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0152-0C79-4099-9561-22F46C5A18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A840C1-B47F-4637-9A65-82E93338FF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50BDDE-E495-4B69-ADE1-FE0855031C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848D43-E8F2-4516-AC35-D3E7EB018171}"/>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6" name="Footer Placeholder 5">
            <a:extLst>
              <a:ext uri="{FF2B5EF4-FFF2-40B4-BE49-F238E27FC236}">
                <a16:creationId xmlns:a16="http://schemas.microsoft.com/office/drawing/2014/main" id="{D5448D00-EE76-43DC-9D74-35D20ECA3B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506008-D993-4736-A70C-7BF3543C32C1}"/>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3520456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D726-297C-40BD-AC8C-73AD21773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37BF5E-6495-48E5-B949-1CC042524E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9FC03E-86BB-4ECE-8CC7-4D73CEB33F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E942CB-D0A8-4743-BBF9-EF6DDF1EB44E}"/>
              </a:ext>
            </a:extLst>
          </p:cNvPr>
          <p:cNvSpPr>
            <a:spLocks noGrp="1"/>
          </p:cNvSpPr>
          <p:nvPr>
            <p:ph type="dt" sz="half" idx="10"/>
          </p:nvPr>
        </p:nvSpPr>
        <p:spPr/>
        <p:txBody>
          <a:bodyPr/>
          <a:lstStyle/>
          <a:p>
            <a:fld id="{7C6EC83A-0A21-4708-AE21-635DC00FA01B}" type="datetimeFigureOut">
              <a:rPr lang="en-US" smtClean="0"/>
              <a:t>6/19/2019</a:t>
            </a:fld>
            <a:endParaRPr lang="en-US"/>
          </a:p>
        </p:txBody>
      </p:sp>
      <p:sp>
        <p:nvSpPr>
          <p:cNvPr id="6" name="Footer Placeholder 5">
            <a:extLst>
              <a:ext uri="{FF2B5EF4-FFF2-40B4-BE49-F238E27FC236}">
                <a16:creationId xmlns:a16="http://schemas.microsoft.com/office/drawing/2014/main" id="{4758CCBC-959F-4941-B594-D0B2D8D0C3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7E7487-0595-4314-B2D9-21916CAC4833}"/>
              </a:ext>
            </a:extLst>
          </p:cNvPr>
          <p:cNvSpPr>
            <a:spLocks noGrp="1"/>
          </p:cNvSpPr>
          <p:nvPr>
            <p:ph type="sldNum" sz="quarter" idx="12"/>
          </p:nvPr>
        </p:nvSpPr>
        <p:spPr/>
        <p:txBody>
          <a:bodyPr/>
          <a:lstStyle/>
          <a:p>
            <a:fld id="{7C69A7A9-55DD-472D-972A-35F792329E16}" type="slidenum">
              <a:rPr lang="en-US" smtClean="0"/>
              <a:t>‹#›</a:t>
            </a:fld>
            <a:endParaRPr lang="en-US"/>
          </a:p>
        </p:txBody>
      </p:sp>
    </p:spTree>
    <p:extLst>
      <p:ext uri="{BB962C8B-B14F-4D97-AF65-F5344CB8AC3E}">
        <p14:creationId xmlns:p14="http://schemas.microsoft.com/office/powerpoint/2010/main" val="127439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0AF814-4EE1-49CE-B2F2-0E708397A4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2506F5-B991-495B-8808-358676457A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4D8EF9-AE6B-4F9E-89A4-46F1F10C0E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EC83A-0A21-4708-AE21-635DC00FA01B}" type="datetimeFigureOut">
              <a:rPr lang="en-US" smtClean="0"/>
              <a:t>6/19/2019</a:t>
            </a:fld>
            <a:endParaRPr lang="en-US"/>
          </a:p>
        </p:txBody>
      </p:sp>
      <p:sp>
        <p:nvSpPr>
          <p:cNvPr id="5" name="Footer Placeholder 4">
            <a:extLst>
              <a:ext uri="{FF2B5EF4-FFF2-40B4-BE49-F238E27FC236}">
                <a16:creationId xmlns:a16="http://schemas.microsoft.com/office/drawing/2014/main" id="{9F8D5A5A-0363-4D49-8C77-E65875BF57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948EA9-E4C9-4D8E-8806-30E7998196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9A7A9-55DD-472D-972A-35F792329E16}" type="slidenum">
              <a:rPr lang="en-US" smtClean="0"/>
              <a:t>‹#›</a:t>
            </a:fld>
            <a:endParaRPr lang="en-US"/>
          </a:p>
        </p:txBody>
      </p:sp>
    </p:spTree>
    <p:extLst>
      <p:ext uri="{BB962C8B-B14F-4D97-AF65-F5344CB8AC3E}">
        <p14:creationId xmlns:p14="http://schemas.microsoft.com/office/powerpoint/2010/main" val="617831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16B18C-D587-4EC5-81A0-8D813D6EB3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C9EBD-A8F9-43F6-A4A8-09D4990E3637}" type="datetimeFigureOut">
              <a:rPr lang="en-US" smtClean="0"/>
              <a:t>6/19/2019</a:t>
            </a:fld>
            <a:endParaRPr lang="en-US"/>
          </a:p>
        </p:txBody>
      </p:sp>
      <p:sp>
        <p:nvSpPr>
          <p:cNvPr id="6" name="Slide Number Placeholder 5">
            <a:extLst>
              <a:ext uri="{FF2B5EF4-FFF2-40B4-BE49-F238E27FC236}">
                <a16:creationId xmlns:a16="http://schemas.microsoft.com/office/drawing/2014/main" id="{75C9BF74-3459-41C9-8C97-316957D2C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53614-8382-42CA-A9D7-44E141A97A6E}" type="slidenum">
              <a:rPr lang="en-US" smtClean="0"/>
              <a:t>‹#›</a:t>
            </a:fld>
            <a:endParaRPr lang="en-US"/>
          </a:p>
        </p:txBody>
      </p:sp>
      <p:sp>
        <p:nvSpPr>
          <p:cNvPr id="9" name="Title Placeholder 8">
            <a:extLst>
              <a:ext uri="{FF2B5EF4-FFF2-40B4-BE49-F238E27FC236}">
                <a16:creationId xmlns:a16="http://schemas.microsoft.com/office/drawing/2014/main" id="{C8F638EF-9F5A-3F4D-87D1-AAEC0CB8323E}"/>
              </a:ext>
            </a:extLst>
          </p:cNvPr>
          <p:cNvSpPr>
            <a:spLocks noGrp="1"/>
          </p:cNvSpPr>
          <p:nvPr>
            <p:ph type="title"/>
          </p:nvPr>
        </p:nvSpPr>
        <p:spPr>
          <a:xfrm>
            <a:off x="838200" y="287718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329647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mailto:dmckeown@gpisd.net"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hyperlink" Target="mailto:kacuna@gpisd.ne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greenstep.pca.state.mn.us/"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greenstep.pca.state.mn.us/bestPractices.cfm"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C72F8-7829-F44C-A201-FE5928556D21}"/>
              </a:ext>
            </a:extLst>
          </p:cNvPr>
          <p:cNvSpPr>
            <a:spLocks noGrp="1"/>
          </p:cNvSpPr>
          <p:nvPr>
            <p:ph type="title"/>
          </p:nvPr>
        </p:nvSpPr>
        <p:spPr/>
        <p:txBody>
          <a:bodyPr/>
          <a:lstStyle/>
          <a:p>
            <a:r>
              <a:rPr lang="en-US" dirty="0"/>
              <a:t>Cities Charging Ahead! Electric Vehicle Informational Presentation</a:t>
            </a:r>
          </a:p>
        </p:txBody>
      </p:sp>
      <p:sp>
        <p:nvSpPr>
          <p:cNvPr id="3" name="Text Placeholder 2">
            <a:extLst>
              <a:ext uri="{FF2B5EF4-FFF2-40B4-BE49-F238E27FC236}">
                <a16:creationId xmlns:a16="http://schemas.microsoft.com/office/drawing/2014/main" id="{F57D18EE-67A5-804F-9BDE-E3FC6DFA453D}"/>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36560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9.1 Establish design goals for at least one highway/auto-oriented corridor/cluster.</a:t>
            </a:r>
            <a:endParaRPr lang="en-US" dirty="0">
              <a:latin typeface="Arial"/>
              <a:cs typeface="Arial"/>
            </a:endParaRPr>
          </a:p>
          <a:p>
            <a:pPr marL="0" indent="0">
              <a:buNone/>
            </a:pPr>
            <a:endParaRPr lang="en-US" b="1" dirty="0"/>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a:t>
            </a:r>
          </a:p>
          <a:p>
            <a:pPr marL="0" indent="0">
              <a:buNone/>
            </a:pPr>
            <a:r>
              <a:rPr lang="en-US" sz="2000" dirty="0">
                <a:latin typeface="Arial"/>
                <a:cs typeface="Arial"/>
              </a:rPr>
              <a:t>Work with community members in establishing design goals or design standards, publish the standards, and ensure that the standards are providing to everyone proposing development in the corridor/cluster; </a:t>
            </a:r>
            <a:r>
              <a:rPr lang="en-US" sz="2000" b="1" dirty="0">
                <a:solidFill>
                  <a:schemeClr val="accent2"/>
                </a:solidFill>
                <a:latin typeface="Arial"/>
                <a:cs typeface="Arial"/>
              </a:rPr>
              <a:t>plan for at least 1 EV charging station.</a:t>
            </a:r>
            <a:endParaRPr lang="en-US" b="1" dirty="0">
              <a:solidFill>
                <a:schemeClr val="accent2"/>
              </a:solidFill>
              <a:latin typeface="Arial"/>
              <a:cs typeface="Arial"/>
            </a:endParaRPr>
          </a:p>
        </p:txBody>
      </p:sp>
      <p:sp>
        <p:nvSpPr>
          <p:cNvPr id="4" name="Rectangle: Rounded Corners 3">
            <a:extLst>
              <a:ext uri="{FF2B5EF4-FFF2-40B4-BE49-F238E27FC236}">
                <a16:creationId xmlns:a16="http://schemas.microsoft.com/office/drawing/2014/main" id="{F4B05130-F155-456F-971B-011ACF16C9BD}"/>
              </a:ext>
            </a:extLst>
          </p:cNvPr>
          <p:cNvSpPr/>
          <p:nvPr/>
        </p:nvSpPr>
        <p:spPr>
          <a:xfrm>
            <a:off x="657225" y="3543300"/>
            <a:ext cx="7362825" cy="2181225"/>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643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9.5 Adopt development policies for large format developments, such as a scorecard approval process, tax productivity thresholds, size caps, bans, required decommissioning of vacant property.</a:t>
            </a:r>
          </a:p>
          <a:p>
            <a:pPr marL="0" indent="0">
              <a:buNone/>
            </a:pPr>
            <a:endParaRPr lang="en-US" sz="1600" dirty="0">
              <a:latin typeface="Arial"/>
              <a:cs typeface="Arial"/>
            </a:endParaRPr>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a:t>
            </a:r>
          </a:p>
          <a:p>
            <a:pPr marL="0" indent="0">
              <a:buNone/>
            </a:pPr>
            <a:r>
              <a:rPr lang="en-US" sz="2000" dirty="0">
                <a:latin typeface="Arial"/>
                <a:cs typeface="Arial"/>
              </a:rPr>
              <a:t>Adopt a size cap; require decommissioning in the zoning district or with the development agreement for chain-specific big box developments, if store goes vacant for more than 6 months; </a:t>
            </a:r>
            <a:r>
              <a:rPr lang="en-US" sz="2000" b="1" dirty="0">
                <a:solidFill>
                  <a:schemeClr val="accent2"/>
                </a:solidFill>
                <a:latin typeface="Arial"/>
                <a:cs typeface="Arial"/>
              </a:rPr>
              <a:t>plan for at least 1 EV charging station</a:t>
            </a:r>
            <a:r>
              <a:rPr lang="en-US" sz="2000" dirty="0">
                <a:latin typeface="Arial"/>
                <a:cs typeface="Arial"/>
              </a:rPr>
              <a:t>.</a:t>
            </a:r>
            <a:endParaRPr lang="en-US" sz="2000" b="1" dirty="0"/>
          </a:p>
        </p:txBody>
      </p:sp>
      <p:sp>
        <p:nvSpPr>
          <p:cNvPr id="4" name="Rectangle: Rounded Corners 3">
            <a:extLst>
              <a:ext uri="{FF2B5EF4-FFF2-40B4-BE49-F238E27FC236}">
                <a16:creationId xmlns:a16="http://schemas.microsoft.com/office/drawing/2014/main" id="{AFE00A2F-22DE-4C2E-8092-28DABFCF5DD5}"/>
              </a:ext>
            </a:extLst>
          </p:cNvPr>
          <p:cNvSpPr/>
          <p:nvPr/>
        </p:nvSpPr>
        <p:spPr>
          <a:xfrm>
            <a:off x="519113" y="4438650"/>
            <a:ext cx="7362825" cy="2181225"/>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788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11.1 Adopt a complete streets policy that also addresses street trees and stormwater.</a:t>
            </a:r>
            <a:endParaRPr lang="en-US" dirty="0">
              <a:latin typeface="Arial"/>
              <a:cs typeface="Arial"/>
            </a:endParaRPr>
          </a:p>
          <a:p>
            <a:pPr marL="0" indent="0">
              <a:buNone/>
            </a:pPr>
            <a:endParaRPr lang="en-US" sz="3200" b="1" dirty="0"/>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a:t>
            </a:r>
          </a:p>
          <a:p>
            <a:pPr marL="0" indent="0">
              <a:buNone/>
            </a:pPr>
            <a:r>
              <a:rPr lang="en-US" sz="2000" dirty="0">
                <a:latin typeface="Arial"/>
                <a:cs typeface="Arial"/>
              </a:rPr>
              <a:t>A city council resolution to develop standards; a policy governing city-owned streets; routine consideration of complete streets elements in all streets projects; explicit complete streets comp/strategic plan direction, that expresses the city's intent to facilitate multi-modal transportation (at least one route for each mode); </a:t>
            </a:r>
            <a:r>
              <a:rPr lang="en-US" sz="2000" b="1" dirty="0">
                <a:solidFill>
                  <a:schemeClr val="accent2"/>
                </a:solidFill>
                <a:latin typeface="Arial"/>
                <a:cs typeface="Arial"/>
              </a:rPr>
              <a:t>include consideration of EV charging stations</a:t>
            </a:r>
            <a:r>
              <a:rPr lang="en-US" sz="2000" dirty="0">
                <a:latin typeface="Arial"/>
                <a:cs typeface="Arial"/>
              </a:rPr>
              <a:t>.</a:t>
            </a:r>
            <a:endParaRPr lang="en-US" sz="2000" b="1" dirty="0">
              <a:latin typeface="Arial"/>
              <a:cs typeface="Arial"/>
            </a:endParaRPr>
          </a:p>
        </p:txBody>
      </p:sp>
      <p:sp>
        <p:nvSpPr>
          <p:cNvPr id="4" name="Rectangle: Rounded Corners 3">
            <a:extLst>
              <a:ext uri="{FF2B5EF4-FFF2-40B4-BE49-F238E27FC236}">
                <a16:creationId xmlns:a16="http://schemas.microsoft.com/office/drawing/2014/main" id="{7D420236-98FD-430C-B9BD-52DF1DF93D67}"/>
              </a:ext>
            </a:extLst>
          </p:cNvPr>
          <p:cNvSpPr/>
          <p:nvPr/>
        </p:nvSpPr>
        <p:spPr>
          <a:xfrm>
            <a:off x="519113" y="3533775"/>
            <a:ext cx="7362825" cy="2800350"/>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8656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11.3 Modify a street in compliance with the city's complete streets policy.</a:t>
            </a:r>
          </a:p>
          <a:p>
            <a:pPr marL="0" indent="0">
              <a:buNone/>
            </a:pPr>
            <a:endParaRPr lang="en-US" b="1" dirty="0"/>
          </a:p>
          <a:p>
            <a:pPr marL="0" indent="0">
              <a:buNone/>
            </a:pPr>
            <a:endParaRPr lang="en-US" b="1" dirty="0">
              <a:latin typeface="Arial"/>
              <a:cs typeface="Arial"/>
            </a:endParaRPr>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a:t>
            </a:r>
          </a:p>
          <a:p>
            <a:pPr marL="0" indent="0">
              <a:buNone/>
            </a:pPr>
            <a:r>
              <a:rPr lang="en-US" sz="2000" dirty="0">
                <a:latin typeface="Arial"/>
                <a:cs typeface="Arial"/>
              </a:rPr>
              <a:t>Summarize the complete streets elements – grey infrastructure such as adding sidewalks, bump outs, bike lanes, truck routes, broad band, </a:t>
            </a:r>
            <a:r>
              <a:rPr lang="en-US" sz="2000" b="1" dirty="0">
                <a:solidFill>
                  <a:schemeClr val="accent2"/>
                </a:solidFill>
                <a:latin typeface="Arial"/>
                <a:cs typeface="Arial"/>
              </a:rPr>
              <a:t>EV charging station</a:t>
            </a:r>
            <a:r>
              <a:rPr lang="en-US" sz="2000" dirty="0">
                <a:latin typeface="Arial"/>
                <a:cs typeface="Arial"/>
              </a:rPr>
              <a:t>, smart grid.</a:t>
            </a:r>
            <a:endParaRPr lang="en-US" sz="2000" b="1" dirty="0">
              <a:latin typeface="Arial"/>
              <a:cs typeface="Arial"/>
            </a:endParaRPr>
          </a:p>
        </p:txBody>
      </p:sp>
      <p:sp>
        <p:nvSpPr>
          <p:cNvPr id="4" name="Rectangle: Rounded Corners 3">
            <a:extLst>
              <a:ext uri="{FF2B5EF4-FFF2-40B4-BE49-F238E27FC236}">
                <a16:creationId xmlns:a16="http://schemas.microsoft.com/office/drawing/2014/main" id="{D2A3D67C-0D69-4055-A999-FD9431C7320F}"/>
              </a:ext>
            </a:extLst>
          </p:cNvPr>
          <p:cNvSpPr/>
          <p:nvPr/>
        </p:nvSpPr>
        <p:spPr>
          <a:xfrm>
            <a:off x="519113" y="3533775"/>
            <a:ext cx="7362825" cy="2114550"/>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546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13.2 Right-size/down-size the city fleet with the most fuel-efficient vehicles that are of an optimal size and capacity for their intended functions.</a:t>
            </a:r>
          </a:p>
          <a:p>
            <a:pPr marL="285750" indent="-285750"/>
            <a:r>
              <a:rPr lang="en-US" sz="2000" dirty="0">
                <a:latin typeface="Arial"/>
                <a:cs typeface="Arial"/>
              </a:rPr>
              <a:t>The alternative vehicle decision tool from MN Extension and the U.S. Dept. Of Energy's Alternative Fuels and Advanced Vehicles Data Center both have cost calculators and other tools. Note however that lithium-ion batteries represent a huge environmental footprint in their manufacture and reuse/recycling them isn't addressed in the Extension tool.</a:t>
            </a:r>
            <a:endParaRPr lang="en-US" sz="2000" b="1" dirty="0">
              <a:latin typeface="Arial"/>
              <a:cs typeface="Arial"/>
            </a:endParaRPr>
          </a:p>
        </p:txBody>
      </p:sp>
    </p:spTree>
    <p:extLst>
      <p:ext uri="{BB962C8B-B14F-4D97-AF65-F5344CB8AC3E}">
        <p14:creationId xmlns:p14="http://schemas.microsoft.com/office/powerpoint/2010/main" val="3905225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a:xfrm>
            <a:off x="838200" y="1755775"/>
            <a:ext cx="7043738" cy="4909003"/>
          </a:xfrm>
        </p:spPr>
        <p:txBody>
          <a:bodyPr anchor="t"/>
          <a:lstStyle/>
          <a:p>
            <a:pPr marL="0" indent="0">
              <a:buNone/>
            </a:pPr>
            <a:r>
              <a:rPr lang="en-US" b="1" dirty="0">
                <a:latin typeface="Arial"/>
                <a:cs typeface="Arial"/>
              </a:rPr>
              <a:t>13.3 Phase-in no-idling practices, operational and fuel changes, and equipment changes including electric vehicles, for city or local transit fleets.</a:t>
            </a:r>
          </a:p>
          <a:p>
            <a:pPr marL="0" indent="0">
              <a:buNone/>
            </a:pPr>
            <a:endParaRPr lang="en-US" b="1" dirty="0"/>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Examples</a:t>
            </a:r>
          </a:p>
          <a:p>
            <a:pPr marL="285750" indent="-285750"/>
            <a:r>
              <a:rPr lang="en-US" sz="1600" dirty="0">
                <a:latin typeface="Arial"/>
                <a:cs typeface="Arial"/>
              </a:rPr>
              <a:t>Monitor fuel usage and costs on a regular basis; report data to fleet managers and users; implement maintenance schedules that optimize vehicle life and fuel efficiency; replace solvent-based vehicle parts washing with aqueous-based; adopt a no-idling policy/practice or conduct training for more efficient driving</a:t>
            </a:r>
            <a:endParaRPr lang="en-US" b="1" dirty="0">
              <a:latin typeface="Arial"/>
              <a:cs typeface="Arial"/>
            </a:endParaRPr>
          </a:p>
          <a:p>
            <a:pPr marL="285750" indent="-285750"/>
            <a:r>
              <a:rPr lang="en-US" sz="1600" dirty="0">
                <a:latin typeface="Arial"/>
                <a:cs typeface="Arial"/>
              </a:rPr>
              <a:t>Achieve a 1-star rating and add a highway-capable full-electric vehicle, and/or install a solar-charging EV station. Report EV charging stations that the public can use under best practice action 23.5.</a:t>
            </a:r>
            <a:endParaRPr lang="en-US" b="1" dirty="0">
              <a:latin typeface="Arial"/>
              <a:cs typeface="Arial"/>
            </a:endParaRPr>
          </a:p>
        </p:txBody>
      </p:sp>
      <p:sp>
        <p:nvSpPr>
          <p:cNvPr id="4" name="Rectangle: Rounded Corners 3">
            <a:extLst>
              <a:ext uri="{FF2B5EF4-FFF2-40B4-BE49-F238E27FC236}">
                <a16:creationId xmlns:a16="http://schemas.microsoft.com/office/drawing/2014/main" id="{C7A4E397-E99A-486E-AFFD-4CA0AA6C454C}"/>
              </a:ext>
            </a:extLst>
          </p:cNvPr>
          <p:cNvSpPr/>
          <p:nvPr/>
        </p:nvSpPr>
        <p:spPr>
          <a:xfrm>
            <a:off x="519113" y="3771900"/>
            <a:ext cx="7362825" cy="2892877"/>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00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18.7 Document that the operation and maintenance, or construction/remodeling, of at least one park building used an asset management tool, the SB 2030 energy standard, or a green building framework.</a:t>
            </a:r>
            <a:endParaRPr lang="en-US" dirty="0">
              <a:latin typeface="Arial"/>
              <a:cs typeface="Arial"/>
            </a:endParaRPr>
          </a:p>
          <a:p>
            <a:pPr marL="0" indent="0">
              <a:buNone/>
            </a:pPr>
            <a:endParaRPr lang="en-US" b="1" dirty="0"/>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a:t>
            </a:r>
          </a:p>
          <a:p>
            <a:pPr marL="0" indent="0">
              <a:buNone/>
            </a:pPr>
            <a:r>
              <a:rPr lang="en-US" sz="1600" dirty="0">
                <a:latin typeface="Arial"/>
                <a:cs typeface="Arial"/>
              </a:rPr>
              <a:t>Include green features in at least one park building, such as renewable energy generation capacity, EV charging station, native landscaping, rain gardens, green roofs, composting toilets, and greywater systems.</a:t>
            </a:r>
            <a:endParaRPr lang="en-US" b="1" dirty="0">
              <a:latin typeface="Arial"/>
              <a:cs typeface="Arial"/>
            </a:endParaRPr>
          </a:p>
        </p:txBody>
      </p:sp>
      <p:sp>
        <p:nvSpPr>
          <p:cNvPr id="4" name="Rectangle: Rounded Corners 3">
            <a:extLst>
              <a:ext uri="{FF2B5EF4-FFF2-40B4-BE49-F238E27FC236}">
                <a16:creationId xmlns:a16="http://schemas.microsoft.com/office/drawing/2014/main" id="{FD8CEE11-AE47-4E78-9E47-E3FC7ACE444E}"/>
              </a:ext>
            </a:extLst>
          </p:cNvPr>
          <p:cNvSpPr/>
          <p:nvPr/>
        </p:nvSpPr>
        <p:spPr>
          <a:xfrm>
            <a:off x="519113" y="5010150"/>
            <a:ext cx="7362825" cy="1654627"/>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952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23.5 Install, assist with, and promote one or more public fueling stations for plug-in hybrid and full electric vehicles, flex-fuel ethanol vehicles, CNG vehicles.</a:t>
            </a:r>
          </a:p>
          <a:p>
            <a:pPr marL="0" indent="0">
              <a:buNone/>
            </a:pPr>
            <a:endParaRPr lang="en-US" b="1" dirty="0"/>
          </a:p>
          <a:p>
            <a:pPr marL="0" indent="0">
              <a:buNone/>
            </a:pPr>
            <a:r>
              <a:rPr lang="en-US" sz="3200" dirty="0">
                <a:latin typeface="Arial"/>
                <a:cs typeface="Arial"/>
              </a:rPr>
              <a:t> </a:t>
            </a:r>
            <a:r>
              <a:rPr lang="en-US" sz="3200" b="1" dirty="0">
                <a:latin typeface="Arial"/>
                <a:cs typeface="Arial"/>
                <a:sym typeface="Wingdings" panose="05000000000000000000" pitchFamily="2" charset="2"/>
              </a:rPr>
              <a:t></a:t>
            </a:r>
            <a:r>
              <a:rPr lang="en-US" sz="3200" b="1" dirty="0">
                <a:latin typeface="Arial"/>
                <a:cs typeface="Arial"/>
              </a:rPr>
              <a:t> Examples</a:t>
            </a:r>
            <a:r>
              <a:rPr lang="en-US" sz="1600" dirty="0">
                <a:latin typeface="Arial"/>
                <a:cs typeface="Arial"/>
              </a:rPr>
              <a:t> </a:t>
            </a:r>
          </a:p>
          <a:p>
            <a:pPr marL="285750" indent="-285750"/>
            <a:r>
              <a:rPr lang="en-US" sz="1600" dirty="0">
                <a:latin typeface="Arial"/>
                <a:cs typeface="Arial"/>
              </a:rPr>
              <a:t>Work with others to place 1 station at a high use area; promote the existence of all fueling options such as compressed natural gas in/around the city.</a:t>
            </a:r>
            <a:endParaRPr lang="en-US" dirty="0"/>
          </a:p>
          <a:p>
            <a:pPr marL="285750" indent="-285750"/>
            <a:r>
              <a:rPr lang="en-US" sz="1600" dirty="0">
                <a:latin typeface="Arial"/>
                <a:cs typeface="Arial"/>
              </a:rPr>
              <a:t>2 or more geographically separated EV charging stations, or a level 3 DCFC station, or 1+ EV stations powered by non-grid renewable energy.</a:t>
            </a:r>
          </a:p>
          <a:p>
            <a:pPr marL="285750" indent="-285750"/>
            <a:r>
              <a:rPr lang="en-US" sz="1600" dirty="0">
                <a:latin typeface="Arial"/>
                <a:cs typeface="Arial"/>
              </a:rPr>
              <a:t>Report the installation of 4+ stations; connect at least 1 station to on-site renewable generation such as PV panels.</a:t>
            </a:r>
          </a:p>
        </p:txBody>
      </p:sp>
      <p:sp>
        <p:nvSpPr>
          <p:cNvPr id="5" name="Rectangle: Rounded Corners 4">
            <a:extLst>
              <a:ext uri="{FF2B5EF4-FFF2-40B4-BE49-F238E27FC236}">
                <a16:creationId xmlns:a16="http://schemas.microsoft.com/office/drawing/2014/main" id="{E695A270-07F2-4C19-80C2-EFA4826F3ABD}"/>
              </a:ext>
            </a:extLst>
          </p:cNvPr>
          <p:cNvSpPr/>
          <p:nvPr/>
        </p:nvSpPr>
        <p:spPr>
          <a:xfrm>
            <a:off x="519113" y="3743326"/>
            <a:ext cx="7362825" cy="2921452"/>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9437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25.6 Promote green businesses that are recognized under a local, regional, or national program.</a:t>
            </a:r>
          </a:p>
          <a:p>
            <a:pPr marL="0" indent="0">
              <a:buNone/>
            </a:pPr>
            <a:endParaRPr lang="en-US" dirty="0"/>
          </a:p>
          <a:p>
            <a:pPr marL="0" indent="0">
              <a:buNone/>
            </a:pPr>
            <a:r>
              <a:rPr lang="en-US" sz="3200" b="1" dirty="0">
                <a:latin typeface="Arial"/>
                <a:cs typeface="Arial"/>
                <a:sym typeface="Wingdings" panose="05000000000000000000" pitchFamily="2" charset="2"/>
              </a:rPr>
              <a:t></a:t>
            </a:r>
            <a:r>
              <a:rPr lang="en-US" sz="3200" b="1" dirty="0">
                <a:latin typeface="Arial"/>
                <a:cs typeface="Arial"/>
              </a:rPr>
              <a:t> Example</a:t>
            </a:r>
            <a:r>
              <a:rPr lang="en-US" sz="1600" dirty="0">
                <a:latin typeface="Arial"/>
                <a:cs typeface="Arial"/>
              </a:rPr>
              <a:t> </a:t>
            </a:r>
          </a:p>
          <a:p>
            <a:pPr marL="0" indent="0">
              <a:buNone/>
            </a:pPr>
            <a:r>
              <a:rPr lang="en-US" sz="1800" dirty="0">
                <a:latin typeface="Arial"/>
                <a:cs typeface="Arial"/>
              </a:rPr>
              <a:t>Recognize and promote (on your city website) businesses whose environmental actions are recognized by a local, regional, or statewide program, such actions as recycling, reducing materials use, lowered toxicity in products, selling locally created compost, energy efficiency, EV charging station for employees/patrons, etc...</a:t>
            </a:r>
          </a:p>
        </p:txBody>
      </p:sp>
      <p:sp>
        <p:nvSpPr>
          <p:cNvPr id="4" name="Rectangle: Rounded Corners 3">
            <a:extLst>
              <a:ext uri="{FF2B5EF4-FFF2-40B4-BE49-F238E27FC236}">
                <a16:creationId xmlns:a16="http://schemas.microsoft.com/office/drawing/2014/main" id="{42A6BBC5-8AB1-4A14-A29F-680F2EAB80AB}"/>
              </a:ext>
            </a:extLst>
          </p:cNvPr>
          <p:cNvSpPr/>
          <p:nvPr/>
        </p:nvSpPr>
        <p:spPr>
          <a:xfrm>
            <a:off x="519113" y="3429000"/>
            <a:ext cx="7362825" cy="2266950"/>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0558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5EB241-C8EF-4820-9D28-BE6893D9840B}"/>
              </a:ext>
            </a:extLst>
          </p:cNvPr>
          <p:cNvSpPr>
            <a:spLocks noGrp="1"/>
          </p:cNvSpPr>
          <p:nvPr>
            <p:ph type="title"/>
          </p:nvPr>
        </p:nvSpPr>
        <p:spPr/>
        <p:txBody>
          <a:bodyPr/>
          <a:lstStyle/>
          <a:p>
            <a:r>
              <a:rPr lang="en-US"/>
              <a:t>Thank You!</a:t>
            </a:r>
          </a:p>
        </p:txBody>
      </p:sp>
      <p:sp>
        <p:nvSpPr>
          <p:cNvPr id="6" name="TextBox 5">
            <a:extLst>
              <a:ext uri="{FF2B5EF4-FFF2-40B4-BE49-F238E27FC236}">
                <a16:creationId xmlns:a16="http://schemas.microsoft.com/office/drawing/2014/main" id="{02803162-328B-4551-9C13-D42BAEE7D1F7}"/>
              </a:ext>
            </a:extLst>
          </p:cNvPr>
          <p:cNvSpPr txBox="1"/>
          <p:nvPr/>
        </p:nvSpPr>
        <p:spPr>
          <a:xfrm>
            <a:off x="1575262" y="4764578"/>
            <a:ext cx="3429000" cy="1815882"/>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Diana McKeown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err="1">
                <a:ln>
                  <a:noFill/>
                </a:ln>
                <a:solidFill>
                  <a:prstClr val="black"/>
                </a:solidFill>
                <a:effectLst/>
                <a:uLnTx/>
                <a:uFillTx/>
                <a:latin typeface="Calibri"/>
                <a:ea typeface="+mn-ea"/>
                <a:cs typeface="Calibri"/>
              </a:rPr>
              <a:t>MetroCERT</a:t>
            </a:r>
            <a:r>
              <a:rPr kumimoji="0" lang="en-US" sz="2800" b="0" i="0" u="none" strike="noStrike" kern="1200" cap="none" spc="0" normalizeH="0" baseline="0" noProof="0">
                <a:ln>
                  <a:noFill/>
                </a:ln>
                <a:solidFill>
                  <a:prstClr val="black"/>
                </a:solidFill>
                <a:effectLst/>
                <a:uLnTx/>
                <a:uFillTx/>
                <a:latin typeface="Calibri"/>
                <a:ea typeface="+mn-ea"/>
                <a:cs typeface="Calibri"/>
              </a:rPr>
              <a:t> Director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hlinkClick r:id="rId3"/>
              </a:rPr>
              <a:t>dmckeown@gpisd.net</a:t>
            </a:r>
            <a:endPar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612-278-7158</a:t>
            </a:r>
          </a:p>
        </p:txBody>
      </p:sp>
      <p:sp>
        <p:nvSpPr>
          <p:cNvPr id="7" name="TextBox 6">
            <a:extLst>
              <a:ext uri="{FF2B5EF4-FFF2-40B4-BE49-F238E27FC236}">
                <a16:creationId xmlns:a16="http://schemas.microsoft.com/office/drawing/2014/main" id="{36CEC9F5-9367-49B8-8D35-AD09AB7E8433}"/>
              </a:ext>
            </a:extLst>
          </p:cNvPr>
          <p:cNvSpPr txBox="1"/>
          <p:nvPr/>
        </p:nvSpPr>
        <p:spPr>
          <a:xfrm>
            <a:off x="6756862" y="4764578"/>
            <a:ext cx="3429000" cy="2246769"/>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a:ea typeface="+mn-ea"/>
                <a:cs typeface="Calibri"/>
              </a:rPr>
              <a:t>Kris </a:t>
            </a:r>
            <a:r>
              <a:rPr kumimoji="0" lang="en-US" sz="2800" b="0" i="0" u="none" strike="noStrike" kern="1200" cap="none" spc="0" normalizeH="0" baseline="0" noProof="0" err="1">
                <a:ln>
                  <a:noFill/>
                </a:ln>
                <a:solidFill>
                  <a:prstClr val="black"/>
                </a:solidFill>
                <a:effectLst/>
                <a:uLnTx/>
                <a:uFillTx/>
                <a:latin typeface="Calibri"/>
                <a:ea typeface="+mn-ea"/>
                <a:cs typeface="Calibri"/>
              </a:rPr>
              <a:t>Acuña</a:t>
            </a:r>
            <a:endPar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a:ea typeface="+mn-ea"/>
                <a:cs typeface="Calibri"/>
              </a:rPr>
              <a:t>Project Assistant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a:ea typeface="+mn-ea"/>
                <a:cs typeface="Calibri"/>
                <a:hlinkClick r:id="rId4"/>
              </a:rPr>
              <a:t>kacuna@gpisd.net</a:t>
            </a:r>
            <a:r>
              <a:rPr kumimoji="0" lang="en-US" sz="2800" b="0" i="0" u="none" strike="noStrike" kern="1200" cap="none" spc="0" normalizeH="0" baseline="0" noProof="0">
                <a:ln>
                  <a:noFill/>
                </a:ln>
                <a:solidFill>
                  <a:prstClr val="black"/>
                </a:solidFill>
                <a:effectLst/>
                <a:uLnTx/>
                <a:uFillTx/>
                <a:latin typeface="Calibri"/>
                <a:ea typeface="+mn-ea"/>
                <a:cs typeface="Calibri"/>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a:ln>
                  <a:noFill/>
                </a:ln>
                <a:solidFill>
                  <a:prstClr val="black"/>
                </a:solidFill>
                <a:effectLst/>
                <a:uLnTx/>
                <a:uFillTx/>
                <a:latin typeface="Calibri"/>
                <a:ea typeface="+mn-ea"/>
                <a:cs typeface="Calibri"/>
              </a:rPr>
              <a:t>612-400-6291</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050570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1CAE-3955-C04A-8A8E-F2ED0CBAF4DD}"/>
              </a:ext>
            </a:extLst>
          </p:cNvPr>
          <p:cNvSpPr>
            <a:spLocks noGrp="1"/>
          </p:cNvSpPr>
          <p:nvPr>
            <p:ph type="title"/>
          </p:nvPr>
        </p:nvSpPr>
        <p:spPr/>
        <p:txBody>
          <a:bodyPr/>
          <a:lstStyle/>
          <a:p>
            <a:r>
              <a:rPr lang="en-US"/>
              <a:t>Overview of Cities Charging Ahead!</a:t>
            </a:r>
          </a:p>
        </p:txBody>
      </p:sp>
      <p:sp>
        <p:nvSpPr>
          <p:cNvPr id="3" name="Text Placeholder 2">
            <a:extLst>
              <a:ext uri="{FF2B5EF4-FFF2-40B4-BE49-F238E27FC236}">
                <a16:creationId xmlns:a16="http://schemas.microsoft.com/office/drawing/2014/main" id="{3BFBAAB4-2744-564D-8997-EEC49AEBDDDC}"/>
              </a:ext>
            </a:extLst>
          </p:cNvPr>
          <p:cNvSpPr>
            <a:spLocks noGrp="1"/>
          </p:cNvSpPr>
          <p:nvPr>
            <p:ph type="body" sz="quarter" idx="10"/>
          </p:nvPr>
        </p:nvSpPr>
        <p:spPr>
          <a:xfrm>
            <a:off x="352425" y="1698625"/>
            <a:ext cx="7900988" cy="4664075"/>
          </a:xfrm>
        </p:spPr>
        <p:txBody>
          <a:bodyPr anchor="t"/>
          <a:lstStyle/>
          <a:p>
            <a:pPr marL="0" indent="0">
              <a:buNone/>
            </a:pPr>
            <a:r>
              <a:rPr lang="en-US" sz="2000" dirty="0">
                <a:latin typeface="Arial"/>
                <a:cs typeface="Arial"/>
              </a:rPr>
              <a:t>Led by the Great Plains Institute (GPI) and Clean Energy Resource Teams (CERTs), Cities Charging Ahead! is a peer cohort of 28 cities working together across Minnesota exploring electric vehicle readiness.</a:t>
            </a:r>
          </a:p>
          <a:p>
            <a:pPr marL="0" indent="0">
              <a:buNone/>
            </a:pPr>
            <a:endParaRPr lang="en-US" sz="2000" dirty="0">
              <a:latin typeface="Arial"/>
              <a:cs typeface="Arial"/>
            </a:endParaRPr>
          </a:p>
          <a:p>
            <a:pPr marL="0" indent="0">
              <a:buNone/>
            </a:pPr>
            <a:r>
              <a:rPr lang="en-US" sz="2000" dirty="0">
                <a:latin typeface="Arial"/>
                <a:cs typeface="Arial"/>
              </a:rPr>
              <a:t>Participating cities receive technical assistance focused on actions and best practices, based on the </a:t>
            </a:r>
            <a:r>
              <a:rPr lang="en-US" sz="2000" dirty="0" err="1">
                <a:latin typeface="Arial"/>
                <a:cs typeface="Arial"/>
                <a:hlinkClick r:id="rId2"/>
              </a:rPr>
              <a:t>GreenStep</a:t>
            </a:r>
            <a:r>
              <a:rPr lang="en-US" sz="2000" dirty="0">
                <a:latin typeface="Arial"/>
                <a:cs typeface="Arial"/>
                <a:hlinkClick r:id="rId2"/>
              </a:rPr>
              <a:t> Cities program</a:t>
            </a:r>
            <a:r>
              <a:rPr lang="en-US" sz="2000" dirty="0">
                <a:latin typeface="Arial"/>
                <a:cs typeface="Arial"/>
              </a:rPr>
              <a:t>, that cities can implement to accelerate the adoption of electric vehicles such as:</a:t>
            </a:r>
          </a:p>
          <a:p>
            <a:r>
              <a:rPr lang="en-US" sz="2000" dirty="0">
                <a:latin typeface="Arial"/>
                <a:cs typeface="Arial"/>
              </a:rPr>
              <a:t>Including electric vehicles in city purchasing plans </a:t>
            </a:r>
          </a:p>
          <a:p>
            <a:r>
              <a:rPr lang="en-US" sz="2000" dirty="0">
                <a:latin typeface="Arial"/>
                <a:cs typeface="Arial"/>
              </a:rPr>
              <a:t>Installing electric charging infrastructure in public parking areas  </a:t>
            </a:r>
            <a:endParaRPr lang="en-US" sz="2000" dirty="0"/>
          </a:p>
          <a:p>
            <a:r>
              <a:rPr lang="en-US" sz="2000" dirty="0">
                <a:latin typeface="Arial"/>
                <a:cs typeface="Arial"/>
              </a:rPr>
              <a:t>Providing guidance on electric vehicle - ready development in the private sector </a:t>
            </a:r>
            <a:endParaRPr lang="en-US" sz="2000" dirty="0"/>
          </a:p>
        </p:txBody>
      </p:sp>
    </p:spTree>
    <p:extLst>
      <p:ext uri="{BB962C8B-B14F-4D97-AF65-F5344CB8AC3E}">
        <p14:creationId xmlns:p14="http://schemas.microsoft.com/office/powerpoint/2010/main" val="2719235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2E602-BB9E-420D-AD98-E79A716E0DFA}"/>
              </a:ext>
            </a:extLst>
          </p:cNvPr>
          <p:cNvSpPr>
            <a:spLocks noGrp="1"/>
          </p:cNvSpPr>
          <p:nvPr>
            <p:ph type="title"/>
          </p:nvPr>
        </p:nvSpPr>
        <p:spPr/>
        <p:txBody>
          <a:bodyPr/>
          <a:lstStyle/>
          <a:p>
            <a:r>
              <a:rPr lang="en-US"/>
              <a:t>Funding for CCA</a:t>
            </a:r>
          </a:p>
        </p:txBody>
      </p:sp>
      <p:sp>
        <p:nvSpPr>
          <p:cNvPr id="3" name="Text Placeholder 2">
            <a:extLst>
              <a:ext uri="{FF2B5EF4-FFF2-40B4-BE49-F238E27FC236}">
                <a16:creationId xmlns:a16="http://schemas.microsoft.com/office/drawing/2014/main" id="{1294E6D3-C281-47AB-AA51-47D2EB564424}"/>
              </a:ext>
            </a:extLst>
          </p:cNvPr>
          <p:cNvSpPr>
            <a:spLocks noGrp="1"/>
          </p:cNvSpPr>
          <p:nvPr>
            <p:ph type="body" sz="quarter" idx="10"/>
          </p:nvPr>
        </p:nvSpPr>
        <p:spPr>
          <a:xfrm>
            <a:off x="838200" y="2756067"/>
            <a:ext cx="7043738" cy="2511425"/>
          </a:xfrm>
        </p:spPr>
        <p:txBody>
          <a:bodyPr/>
          <a:lstStyle/>
          <a:p>
            <a:pPr marL="0" indent="0">
              <a:buNone/>
            </a:pPr>
            <a:r>
              <a:rPr lang="en-US" dirty="0"/>
              <a:t>Funding is provided through the Carolyn Foundation, Energy Foundation, and in partnership with Xcel Energy, which provides resources in line with the company’s long-term clean energy plan to electrify transportation.</a:t>
            </a:r>
          </a:p>
          <a:p>
            <a:endParaRPr lang="en-US" dirty="0"/>
          </a:p>
        </p:txBody>
      </p:sp>
    </p:spTree>
    <p:extLst>
      <p:ext uri="{BB962C8B-B14F-4D97-AF65-F5344CB8AC3E}">
        <p14:creationId xmlns:p14="http://schemas.microsoft.com/office/powerpoint/2010/main" val="3713874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81267-335A-470A-894D-04C57759700F}"/>
              </a:ext>
            </a:extLst>
          </p:cNvPr>
          <p:cNvSpPr>
            <a:spLocks noGrp="1"/>
          </p:cNvSpPr>
          <p:nvPr>
            <p:ph type="title"/>
          </p:nvPr>
        </p:nvSpPr>
        <p:spPr/>
        <p:txBody>
          <a:bodyPr/>
          <a:lstStyle/>
          <a:p>
            <a:r>
              <a:rPr lang="en-US">
                <a:latin typeface="Arial"/>
                <a:cs typeface="Arial"/>
              </a:rPr>
              <a:t>Participating Cities</a:t>
            </a:r>
          </a:p>
        </p:txBody>
      </p:sp>
      <p:sp>
        <p:nvSpPr>
          <p:cNvPr id="3" name="Text Placeholder 2">
            <a:extLst>
              <a:ext uri="{FF2B5EF4-FFF2-40B4-BE49-F238E27FC236}">
                <a16:creationId xmlns:a16="http://schemas.microsoft.com/office/drawing/2014/main" id="{C5FE52DF-C103-4020-9BC0-D70534E8188E}"/>
              </a:ext>
            </a:extLst>
          </p:cNvPr>
          <p:cNvSpPr>
            <a:spLocks noGrp="1"/>
          </p:cNvSpPr>
          <p:nvPr>
            <p:ph type="body" sz="quarter" idx="10"/>
          </p:nvPr>
        </p:nvSpPr>
        <p:spPr>
          <a:xfrm>
            <a:off x="801477" y="1810859"/>
            <a:ext cx="7043738" cy="4664075"/>
          </a:xfrm>
        </p:spPr>
        <p:txBody>
          <a:bodyPr anchor="t"/>
          <a:lstStyle/>
          <a:p>
            <a:pPr marL="0" indent="0">
              <a:lnSpc>
                <a:spcPct val="100000"/>
              </a:lnSpc>
              <a:buNone/>
            </a:pPr>
            <a:r>
              <a:rPr lang="en-US" sz="1900">
                <a:latin typeface="Arial"/>
                <a:cs typeface="Arial"/>
              </a:rPr>
              <a:t>Albert Lea </a:t>
            </a:r>
            <a:endParaRPr lang="en-US" sz="1900"/>
          </a:p>
          <a:p>
            <a:pPr marL="0" indent="0">
              <a:lnSpc>
                <a:spcPct val="100000"/>
              </a:lnSpc>
              <a:buNone/>
            </a:pPr>
            <a:r>
              <a:rPr lang="en-US" sz="1900">
                <a:latin typeface="Arial"/>
                <a:cs typeface="Arial"/>
              </a:rPr>
              <a:t>Bloomington</a:t>
            </a:r>
          </a:p>
          <a:p>
            <a:pPr marL="0" indent="0">
              <a:lnSpc>
                <a:spcPct val="100000"/>
              </a:lnSpc>
              <a:buNone/>
            </a:pPr>
            <a:r>
              <a:rPr lang="en-US" sz="1900">
                <a:latin typeface="Arial"/>
                <a:cs typeface="Arial"/>
              </a:rPr>
              <a:t>Burnsville </a:t>
            </a:r>
          </a:p>
          <a:p>
            <a:pPr marL="0" indent="0">
              <a:lnSpc>
                <a:spcPct val="100000"/>
              </a:lnSpc>
              <a:buNone/>
            </a:pPr>
            <a:r>
              <a:rPr lang="en-US" sz="1900">
                <a:latin typeface="Arial"/>
                <a:cs typeface="Arial"/>
              </a:rPr>
              <a:t>Coon Rapids </a:t>
            </a:r>
            <a:endParaRPr lang="en-US" sz="1900"/>
          </a:p>
          <a:p>
            <a:pPr marL="0" indent="0">
              <a:lnSpc>
                <a:spcPct val="100000"/>
              </a:lnSpc>
              <a:buNone/>
            </a:pPr>
            <a:r>
              <a:rPr lang="en-US" sz="1900">
                <a:latin typeface="Arial"/>
                <a:cs typeface="Arial"/>
              </a:rPr>
              <a:t>Duluth</a:t>
            </a:r>
            <a:endParaRPr lang="en-US" sz="1900"/>
          </a:p>
          <a:p>
            <a:pPr marL="0" indent="0">
              <a:lnSpc>
                <a:spcPct val="100000"/>
              </a:lnSpc>
              <a:buNone/>
            </a:pPr>
            <a:r>
              <a:rPr lang="en-US" sz="1900">
                <a:latin typeface="Arial"/>
                <a:cs typeface="Arial"/>
              </a:rPr>
              <a:t>Eagan</a:t>
            </a:r>
            <a:endParaRPr lang="en-US" sz="1900"/>
          </a:p>
          <a:p>
            <a:pPr marL="0" indent="0">
              <a:lnSpc>
                <a:spcPct val="100000"/>
              </a:lnSpc>
              <a:buNone/>
            </a:pPr>
            <a:r>
              <a:rPr lang="en-US" sz="1900">
                <a:latin typeface="Arial"/>
                <a:cs typeface="Arial"/>
              </a:rPr>
              <a:t>Edina</a:t>
            </a:r>
            <a:endParaRPr lang="en-US" sz="1900"/>
          </a:p>
          <a:p>
            <a:pPr marL="0" indent="0">
              <a:lnSpc>
                <a:spcPct val="100000"/>
              </a:lnSpc>
              <a:buNone/>
            </a:pPr>
            <a:r>
              <a:rPr lang="en-US" sz="1900">
                <a:latin typeface="Arial"/>
                <a:cs typeface="Arial"/>
              </a:rPr>
              <a:t>Elk River</a:t>
            </a:r>
            <a:endParaRPr lang="en-US" sz="1900"/>
          </a:p>
          <a:p>
            <a:pPr marL="0" indent="0">
              <a:lnSpc>
                <a:spcPct val="100000"/>
              </a:lnSpc>
              <a:buNone/>
            </a:pPr>
            <a:r>
              <a:rPr lang="en-US" sz="1900">
                <a:latin typeface="Arial"/>
                <a:cs typeface="Arial"/>
              </a:rPr>
              <a:t>Falcon Heights</a:t>
            </a:r>
            <a:endParaRPr lang="en-US" sz="1900"/>
          </a:p>
          <a:p>
            <a:pPr marL="0" indent="0">
              <a:lnSpc>
                <a:spcPct val="100000"/>
              </a:lnSpc>
              <a:buNone/>
            </a:pPr>
            <a:r>
              <a:rPr lang="en-US" sz="1900">
                <a:latin typeface="Arial"/>
                <a:cs typeface="Arial"/>
              </a:rPr>
              <a:t>Faribault</a:t>
            </a:r>
            <a:endParaRPr lang="en-US" sz="1900"/>
          </a:p>
          <a:p>
            <a:pPr marL="0" indent="0">
              <a:lnSpc>
                <a:spcPct val="100000"/>
              </a:lnSpc>
              <a:buNone/>
            </a:pPr>
            <a:endParaRPr lang="en-US" sz="1800">
              <a:latin typeface="Arial"/>
              <a:cs typeface="Arial"/>
            </a:endParaRPr>
          </a:p>
        </p:txBody>
      </p:sp>
      <p:pic>
        <p:nvPicPr>
          <p:cNvPr id="6" name="Picture 5">
            <a:extLst>
              <a:ext uri="{FF2B5EF4-FFF2-40B4-BE49-F238E27FC236}">
                <a16:creationId xmlns:a16="http://schemas.microsoft.com/office/drawing/2014/main" id="{59EFC9C1-FEDF-4896-9FC4-B0085E54DB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81207" y="1335088"/>
            <a:ext cx="5020318" cy="5532437"/>
          </a:xfrm>
          <a:prstGeom prst="rect">
            <a:avLst/>
          </a:prstGeom>
        </p:spPr>
      </p:pic>
      <p:sp>
        <p:nvSpPr>
          <p:cNvPr id="7" name="TextBox 6">
            <a:extLst>
              <a:ext uri="{FF2B5EF4-FFF2-40B4-BE49-F238E27FC236}">
                <a16:creationId xmlns:a16="http://schemas.microsoft.com/office/drawing/2014/main" id="{1583C059-14EB-4A82-873C-C095BBE47FC9}"/>
              </a:ext>
            </a:extLst>
          </p:cNvPr>
          <p:cNvSpPr txBox="1"/>
          <p:nvPr/>
        </p:nvSpPr>
        <p:spPr>
          <a:xfrm>
            <a:off x="2647853" y="1807030"/>
            <a:ext cx="2449286" cy="415498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Fond Du Lac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Fridley</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Grand Marais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Hackensack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Hastings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Inver Grove Heights </a:t>
            </a:r>
            <a:endParaRPr kumimoji="0" lang="en-US" sz="1900" b="0" i="0" u="none" strike="noStrike" kern="1200" cap="none" spc="0" normalizeH="0" baseline="0" noProof="0">
              <a:ln>
                <a:noFill/>
              </a:ln>
              <a:solidFill>
                <a:prstClr val="white"/>
              </a:solidFill>
              <a:effectLst/>
              <a:uLnTx/>
              <a:uFillTx/>
              <a:latin typeface="Arial"/>
              <a:ea typeface="+mn-ea"/>
              <a:cs typeface="Calibri"/>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Maplewood </a:t>
            </a:r>
            <a:endParaRPr kumimoji="0" lang="en-US" sz="1900" b="0" i="0" u="none" strike="noStrike" kern="1200" cap="none" spc="0" normalizeH="0" baseline="0" noProof="0">
              <a:ln>
                <a:noFill/>
              </a:ln>
              <a:solidFill>
                <a:prstClr val="white"/>
              </a:solidFill>
              <a:effectLst/>
              <a:uLnTx/>
              <a:uFillTx/>
              <a:latin typeface="Arial"/>
              <a:ea typeface="+mn-ea"/>
              <a:cs typeface="Calibri"/>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Marine on St. Croix</a:t>
            </a:r>
            <a:endParaRPr kumimoji="0" lang="en-US" sz="1900" b="0" i="0" u="none" strike="noStrike" kern="1200" cap="none" spc="0" normalizeH="0" baseline="0" noProof="0">
              <a:ln>
                <a:noFill/>
              </a:ln>
              <a:solidFill>
                <a:prstClr val="white"/>
              </a:solidFill>
              <a:effectLst/>
              <a:uLnTx/>
              <a:uFillTx/>
              <a:latin typeface="Arial"/>
              <a:ea typeface="+mn-ea"/>
              <a:cs typeface="Calibri"/>
            </a:endParaRP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Morris</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a:ea typeface="+mn-ea"/>
                <a:cs typeface="Arial"/>
              </a:rPr>
              <a:t>Red Wing</a:t>
            </a: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6E4251B7-5E81-465A-81A1-FDE665929B11}"/>
              </a:ext>
            </a:extLst>
          </p:cNvPr>
          <p:cNvSpPr txBox="1"/>
          <p:nvPr/>
        </p:nvSpPr>
        <p:spPr>
          <a:xfrm>
            <a:off x="4997904" y="1808390"/>
            <a:ext cx="2743200" cy="388311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Richfield</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Rochester</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St. Louis Park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Virginia</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Warren</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White Bear Lake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Winona </a:t>
            </a:r>
          </a:p>
          <a:p>
            <a:pPr marL="0" marR="0" lvl="0" indent="0" algn="l" defTabSz="914400" rtl="0" eaLnBrk="1" fontAlgn="auto" latinLnBrk="0" hangingPunct="1">
              <a:lnSpc>
                <a:spcPct val="100000"/>
              </a:lnSpc>
              <a:spcBef>
                <a:spcPts val="1000"/>
              </a:spcBef>
              <a:spcAft>
                <a:spcPts val="0"/>
              </a:spcAft>
              <a:buClrTx/>
              <a:buSzTx/>
              <a:buFontTx/>
              <a:buNone/>
              <a:tabLst/>
              <a:defRPr/>
            </a:pPr>
            <a:r>
              <a:rPr kumimoji="0" lang="en-US" sz="1900" b="0" i="0" u="none" strike="noStrike" kern="1200" cap="none" spc="0" normalizeH="0" baseline="0" noProof="0">
                <a:ln>
                  <a:noFill/>
                </a:ln>
                <a:solidFill>
                  <a:prstClr val="white"/>
                </a:solidFill>
                <a:effectLst/>
                <a:uLnTx/>
                <a:uFillTx/>
                <a:latin typeface="Arial"/>
                <a:ea typeface="+mn-ea"/>
                <a:cs typeface="Arial"/>
              </a:rPr>
              <a:t>Woodbury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52921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GreenStep</a:t>
            </a:r>
            <a:r>
              <a:rPr lang="en-US"/>
              <a:t> Cities Best Practices</a:t>
            </a:r>
          </a:p>
        </p:txBody>
      </p:sp>
      <p:sp>
        <p:nvSpPr>
          <p:cNvPr id="3" name="Text Placeholder 2"/>
          <p:cNvSpPr>
            <a:spLocks noGrp="1"/>
          </p:cNvSpPr>
          <p:nvPr>
            <p:ph type="body" sz="quarter" idx="10"/>
          </p:nvPr>
        </p:nvSpPr>
        <p:spPr>
          <a:xfrm>
            <a:off x="370115" y="1755775"/>
            <a:ext cx="8034337" cy="4664075"/>
          </a:xfrm>
        </p:spPr>
        <p:txBody>
          <a:bodyPr anchor="t"/>
          <a:lstStyle/>
          <a:p>
            <a:pPr marL="457200" indent="-457200"/>
            <a:r>
              <a:rPr lang="en-US" sz="3200" dirty="0">
                <a:latin typeface="Arial"/>
                <a:cs typeface="Arial"/>
              </a:rPr>
              <a:t>Minnesota </a:t>
            </a:r>
            <a:r>
              <a:rPr lang="en-US" sz="3200" dirty="0" err="1">
                <a:latin typeface="Arial"/>
                <a:cs typeface="Arial"/>
              </a:rPr>
              <a:t>GreenStep</a:t>
            </a:r>
            <a:r>
              <a:rPr lang="en-US" sz="3200" dirty="0">
                <a:latin typeface="Arial"/>
                <a:cs typeface="Arial"/>
              </a:rPr>
              <a:t> Cities is a voluntary challenge, assistance, and recognition program to help cities achieve their sustainability and quality-of-life goals.</a:t>
            </a:r>
            <a:r>
              <a:rPr lang="en-US" sz="2800" dirty="0">
                <a:latin typeface="Arial"/>
                <a:cs typeface="Arial"/>
              </a:rPr>
              <a:t> </a:t>
            </a:r>
            <a:endParaRPr lang="en-US" sz="2800" dirty="0"/>
          </a:p>
          <a:p>
            <a:pPr marL="457200" lvl="1" indent="0">
              <a:buNone/>
            </a:pPr>
            <a:endParaRPr lang="en-US" sz="3200" dirty="0">
              <a:latin typeface="Arial"/>
              <a:cs typeface="Arial"/>
            </a:endParaRPr>
          </a:p>
          <a:p>
            <a:pPr marL="457200" indent="-457200"/>
            <a:r>
              <a:rPr lang="en-US" sz="3200" dirty="0">
                <a:latin typeface="Arial"/>
                <a:cs typeface="Arial"/>
              </a:rPr>
              <a:t>Based on </a:t>
            </a:r>
            <a:r>
              <a:rPr lang="en-US" sz="3200" dirty="0">
                <a:latin typeface="Arial"/>
                <a:cs typeface="Arial"/>
                <a:hlinkClick r:id="rId3"/>
              </a:rPr>
              <a:t>29 best practices.</a:t>
            </a:r>
            <a:endParaRPr lang="en-US" sz="3200" dirty="0"/>
          </a:p>
          <a:p>
            <a:pPr lvl="2"/>
            <a:r>
              <a:rPr lang="en-US" sz="2800" dirty="0">
                <a:latin typeface="Arial"/>
                <a:cs typeface="Arial"/>
              </a:rPr>
              <a:t>Several are EV focused </a:t>
            </a:r>
          </a:p>
          <a:p>
            <a:pPr marL="0" indent="0">
              <a:buNone/>
            </a:pPr>
            <a:endParaRPr lang="en-US" sz="2000" dirty="0">
              <a:latin typeface="Arial"/>
              <a:cs typeface="Arial"/>
            </a:endParaRPr>
          </a:p>
          <a:p>
            <a:endParaRPr lang="en-US" sz="2000" dirty="0"/>
          </a:p>
        </p:txBody>
      </p:sp>
    </p:spTree>
    <p:extLst>
      <p:ext uri="{BB962C8B-B14F-4D97-AF65-F5344CB8AC3E}">
        <p14:creationId xmlns:p14="http://schemas.microsoft.com/office/powerpoint/2010/main" val="71223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4" name="Rectangle: Rounded Corners 3">
            <a:extLst>
              <a:ext uri="{FF2B5EF4-FFF2-40B4-BE49-F238E27FC236}">
                <a16:creationId xmlns:a16="http://schemas.microsoft.com/office/drawing/2014/main" id="{AC02546A-1942-4E59-8F7B-768380540A03}"/>
              </a:ext>
            </a:extLst>
          </p:cNvPr>
          <p:cNvSpPr/>
          <p:nvPr/>
        </p:nvSpPr>
        <p:spPr>
          <a:xfrm>
            <a:off x="609600" y="4305992"/>
            <a:ext cx="6734175" cy="2447089"/>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a:xfrm>
            <a:off x="571673" y="1674034"/>
            <a:ext cx="7105650" cy="4664075"/>
          </a:xfrm>
        </p:spPr>
        <p:txBody>
          <a:bodyPr anchor="t"/>
          <a:lstStyle/>
          <a:p>
            <a:pPr marL="0" indent="0">
              <a:buNone/>
            </a:pPr>
            <a:r>
              <a:rPr lang="en-US" b="1" dirty="0">
                <a:latin typeface="Arial"/>
                <a:cs typeface="Arial"/>
              </a:rPr>
              <a:t>2.3</a:t>
            </a:r>
            <a:r>
              <a:rPr lang="en-US" dirty="0">
                <a:latin typeface="Arial"/>
                <a:cs typeface="Arial"/>
              </a:rPr>
              <a:t> </a:t>
            </a:r>
            <a:r>
              <a:rPr lang="en-US" b="1" dirty="0">
                <a:latin typeface="Arial"/>
                <a:cs typeface="Arial"/>
              </a:rPr>
              <a:t>Implement an energy rating/disclosure policy for residential and/or commercial buildings.</a:t>
            </a:r>
            <a:endParaRPr lang="en-US" dirty="0">
              <a:latin typeface="Arial"/>
              <a:cs typeface="Arial"/>
            </a:endParaRPr>
          </a:p>
          <a:p>
            <a:pPr marL="342900" indent="-342900"/>
            <a:r>
              <a:rPr lang="en-US" sz="2400" dirty="0">
                <a:latin typeface="Arial"/>
                <a:cs typeface="Arial"/>
              </a:rPr>
              <a:t>Renewable Energy Ready Home Specifications </a:t>
            </a:r>
          </a:p>
          <a:p>
            <a:pPr marL="342900" indent="-342900"/>
            <a:r>
              <a:rPr lang="en-US" sz="2400" dirty="0">
                <a:latin typeface="Arial"/>
                <a:cs typeface="Arial"/>
              </a:rPr>
              <a:t>Zero Energy Ready Home Specifications</a:t>
            </a:r>
          </a:p>
          <a:p>
            <a:pPr marL="342900" indent="0">
              <a:buNone/>
            </a:pPr>
            <a:endParaRPr lang="en-US" b="1" dirty="0">
              <a:latin typeface="Arial"/>
              <a:cs typeface="Arial"/>
              <a:sym typeface="Wingdings" panose="05000000000000000000" pitchFamily="2" charset="2"/>
            </a:endParaRPr>
          </a:p>
          <a:p>
            <a:pPr marL="342900" indent="0">
              <a:buNone/>
            </a:pPr>
            <a:r>
              <a:rPr lang="en-US" b="1" dirty="0">
                <a:latin typeface="Arial"/>
                <a:cs typeface="Arial"/>
                <a:sym typeface="Wingdings" panose="05000000000000000000" pitchFamily="2" charset="2"/>
              </a:rPr>
              <a:t></a:t>
            </a:r>
            <a:r>
              <a:rPr lang="en-US" b="1" dirty="0">
                <a:latin typeface="Arial"/>
                <a:cs typeface="Arial"/>
              </a:rPr>
              <a:t> Example</a:t>
            </a:r>
          </a:p>
          <a:p>
            <a:pPr marL="342900" indent="0">
              <a:buNone/>
            </a:pPr>
            <a:r>
              <a:rPr lang="en-US" sz="1600" dirty="0"/>
              <a:t>Require energy use disclosure for certain commercial buildings, using Hennepin County's tools for cities in Minnesota; require landlords to disclose the energy usage for residential rental properties; require residential energy disclosure at time-of-sale; report both Energy Efficiency rating and Renewable Energy Ready Home (</a:t>
            </a:r>
            <a:r>
              <a:rPr lang="en-US" sz="1600" b="1" dirty="0">
                <a:solidFill>
                  <a:schemeClr val="accent2"/>
                </a:solidFill>
              </a:rPr>
              <a:t>includes EV-ready elements</a:t>
            </a:r>
            <a:r>
              <a:rPr lang="en-US" sz="1600" dirty="0"/>
              <a:t>) site assessment results or certification. Report city policies that incentivize acting on commercial building ratings - recommissioning and retrofitting - under action 2.6</a:t>
            </a:r>
          </a:p>
        </p:txBody>
      </p:sp>
    </p:spTree>
    <p:extLst>
      <p:ext uri="{BB962C8B-B14F-4D97-AF65-F5344CB8AC3E}">
        <p14:creationId xmlns:p14="http://schemas.microsoft.com/office/powerpoint/2010/main" val="3970860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dirty="0">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3.4 Provide a financial or other incentive to private parties who build new buildings that utilize the SB 2030 energy standard and/or a green building framework.</a:t>
            </a:r>
          </a:p>
          <a:p>
            <a:pPr marL="285750" indent="-285750"/>
            <a:r>
              <a:rPr lang="en-US" sz="2000" dirty="0">
                <a:latin typeface="Arial"/>
                <a:cs typeface="Arial"/>
              </a:rPr>
              <a:t>Going beyond incentives, cities may require all new residential homes and public parking facilities to accommodate EVs.</a:t>
            </a:r>
            <a:endParaRPr lang="en-US" sz="2000" b="1" dirty="0"/>
          </a:p>
          <a:p>
            <a:pPr marL="0" indent="0">
              <a:buNone/>
            </a:pPr>
            <a:r>
              <a:rPr lang="en-US" b="1" dirty="0">
                <a:latin typeface="Arial"/>
                <a:cs typeface="Arial"/>
                <a:sym typeface="Wingdings" panose="05000000000000000000" pitchFamily="2" charset="2"/>
              </a:rPr>
              <a:t></a:t>
            </a:r>
            <a:r>
              <a:rPr lang="en-US" b="1" dirty="0">
                <a:latin typeface="Arial"/>
                <a:cs typeface="Arial"/>
              </a:rPr>
              <a:t> Example</a:t>
            </a:r>
          </a:p>
          <a:p>
            <a:pPr marL="0" indent="0">
              <a:buNone/>
            </a:pPr>
            <a:r>
              <a:rPr lang="en-US" sz="1800" dirty="0">
                <a:latin typeface="Arial"/>
                <a:cs typeface="Arial"/>
              </a:rPr>
              <a:t>Incentives require meeting the SB 2030 energy standard, or require buildings to be rated/certified under a green building framework. Features </a:t>
            </a:r>
            <a:r>
              <a:rPr lang="en-US" sz="1800" b="1" dirty="0">
                <a:solidFill>
                  <a:schemeClr val="accent2"/>
                </a:solidFill>
                <a:latin typeface="Arial"/>
                <a:cs typeface="Arial"/>
              </a:rPr>
              <a:t>might include conduit for EV chargers in new home garages</a:t>
            </a:r>
            <a:r>
              <a:rPr lang="en-US" sz="1800" dirty="0">
                <a:latin typeface="Arial"/>
                <a:cs typeface="Arial"/>
              </a:rPr>
              <a:t>; incentives might include a density bonus.</a:t>
            </a:r>
            <a:endParaRPr lang="en-US" sz="1800" dirty="0"/>
          </a:p>
        </p:txBody>
      </p:sp>
      <p:sp>
        <p:nvSpPr>
          <p:cNvPr id="4" name="Rectangle: Rounded Corners 3">
            <a:extLst>
              <a:ext uri="{FF2B5EF4-FFF2-40B4-BE49-F238E27FC236}">
                <a16:creationId xmlns:a16="http://schemas.microsoft.com/office/drawing/2014/main" id="{336C9717-FC3B-4B4C-A741-BC2EBE24BD5A}"/>
              </a:ext>
            </a:extLst>
          </p:cNvPr>
          <p:cNvSpPr/>
          <p:nvPr/>
        </p:nvSpPr>
        <p:spPr>
          <a:xfrm>
            <a:off x="628650" y="4752975"/>
            <a:ext cx="7362825" cy="1666875"/>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390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endParaRPr lang="en-US"/>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p:txBody>
          <a:bodyPr anchor="t"/>
          <a:lstStyle/>
          <a:p>
            <a:pPr marL="0" indent="0">
              <a:buNone/>
            </a:pPr>
            <a:r>
              <a:rPr lang="en-US" b="1" dirty="0">
                <a:latin typeface="Arial"/>
                <a:cs typeface="Arial"/>
              </a:rPr>
              <a:t>6.5 Adopt climate mitigation and/or energy independence goals and objectives in the comprehensive plan or in a separate policy document, and include direct implementation recommendations </a:t>
            </a:r>
            <a:r>
              <a:rPr lang="en-US" b="1" dirty="0">
                <a:solidFill>
                  <a:schemeClr val="accent2"/>
                </a:solidFill>
                <a:latin typeface="Arial"/>
                <a:cs typeface="Arial"/>
              </a:rPr>
              <a:t>such as becoming an EV-ready city</a:t>
            </a:r>
            <a:r>
              <a:rPr lang="en-US" b="1" dirty="0">
                <a:latin typeface="Arial"/>
                <a:cs typeface="Arial"/>
              </a:rPr>
              <a:t>.</a:t>
            </a:r>
            <a:endParaRPr lang="en-US" b="1" dirty="0"/>
          </a:p>
        </p:txBody>
      </p:sp>
    </p:spTree>
    <p:extLst>
      <p:ext uri="{BB962C8B-B14F-4D97-AF65-F5344CB8AC3E}">
        <p14:creationId xmlns:p14="http://schemas.microsoft.com/office/powerpoint/2010/main" val="360491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981A-83F6-4FA4-9C9E-D322A0B1BB2C}"/>
              </a:ext>
            </a:extLst>
          </p:cNvPr>
          <p:cNvSpPr>
            <a:spLocks noGrp="1"/>
          </p:cNvSpPr>
          <p:nvPr>
            <p:ph type="title"/>
          </p:nvPr>
        </p:nvSpPr>
        <p:spPr/>
        <p:txBody>
          <a:bodyPr/>
          <a:lstStyle/>
          <a:p>
            <a:r>
              <a:rPr lang="en-US">
                <a:latin typeface="Arial"/>
                <a:cs typeface="Arial"/>
              </a:rPr>
              <a:t>EV-Focused Practices </a:t>
            </a:r>
          </a:p>
        </p:txBody>
      </p:sp>
      <p:sp>
        <p:nvSpPr>
          <p:cNvPr id="3" name="Text Placeholder 2">
            <a:extLst>
              <a:ext uri="{FF2B5EF4-FFF2-40B4-BE49-F238E27FC236}">
                <a16:creationId xmlns:a16="http://schemas.microsoft.com/office/drawing/2014/main" id="{2AADEDD7-1112-4CCE-B439-5090212F37EE}"/>
              </a:ext>
            </a:extLst>
          </p:cNvPr>
          <p:cNvSpPr>
            <a:spLocks noGrp="1"/>
          </p:cNvSpPr>
          <p:nvPr>
            <p:ph type="body" sz="quarter" idx="10"/>
          </p:nvPr>
        </p:nvSpPr>
        <p:spPr>
          <a:xfrm>
            <a:off x="838200" y="1755776"/>
            <a:ext cx="7043738" cy="2025650"/>
          </a:xfrm>
        </p:spPr>
        <p:txBody>
          <a:bodyPr anchor="t"/>
          <a:lstStyle/>
          <a:p>
            <a:pPr marL="0" indent="0">
              <a:buNone/>
            </a:pPr>
            <a:r>
              <a:rPr lang="en-US" b="1" dirty="0">
                <a:latin typeface="Arial"/>
                <a:cs typeface="Arial"/>
              </a:rPr>
              <a:t>8.3 Modify a planned unit development ordinance to emphasize mixed use development or to limit residential PUDs to areas adjacent to commercial development.</a:t>
            </a:r>
            <a:endParaRPr lang="en-US" sz="1600" b="1" dirty="0">
              <a:latin typeface="Arial"/>
              <a:cs typeface="Arial"/>
            </a:endParaRPr>
          </a:p>
        </p:txBody>
      </p:sp>
      <p:sp>
        <p:nvSpPr>
          <p:cNvPr id="4" name="Rectangle: Rounded Corners 3">
            <a:extLst>
              <a:ext uri="{FF2B5EF4-FFF2-40B4-BE49-F238E27FC236}">
                <a16:creationId xmlns:a16="http://schemas.microsoft.com/office/drawing/2014/main" id="{AE84AF6A-D62C-4782-A8A4-003C08FE6C8B}"/>
              </a:ext>
            </a:extLst>
          </p:cNvPr>
          <p:cNvSpPr/>
          <p:nvPr/>
        </p:nvSpPr>
        <p:spPr>
          <a:xfrm>
            <a:off x="678656" y="4211639"/>
            <a:ext cx="7362825" cy="1541461"/>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50EA9518-FCCE-4D66-922A-8B721ADE73D0}"/>
              </a:ext>
            </a:extLst>
          </p:cNvPr>
          <p:cNvSpPr/>
          <p:nvPr/>
        </p:nvSpPr>
        <p:spPr>
          <a:xfrm>
            <a:off x="935830" y="4353133"/>
            <a:ext cx="6848475"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rial"/>
                <a:ea typeface="+mn-ea"/>
                <a:cs typeface="Arial"/>
                <a:sym typeface="Wingdings" panose="05000000000000000000" pitchFamily="2" charset="2"/>
              </a:rPr>
              <a:t></a:t>
            </a:r>
            <a:r>
              <a:rPr kumimoji="0" lang="en-US" sz="3200" b="1" i="0" u="none" strike="noStrike" kern="1200" cap="none" spc="0" normalizeH="0" baseline="0" noProof="0" dirty="0">
                <a:ln>
                  <a:noFill/>
                </a:ln>
                <a:solidFill>
                  <a:prstClr val="white"/>
                </a:solidFill>
                <a:effectLst/>
                <a:uLnTx/>
                <a:uFillTx/>
                <a:latin typeface="Arial"/>
                <a:ea typeface="+mn-ea"/>
                <a:cs typeface="Arial"/>
              </a:rPr>
              <a:t> Example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Arial"/>
                <a:ea typeface="+mn-ea"/>
                <a:cs typeface="Arial"/>
              </a:rPr>
              <a:t>Ordinance: requires a mix of uses; </a:t>
            </a:r>
            <a:r>
              <a:rPr kumimoji="0" lang="en-US" sz="2000" b="1" i="0" u="none" strike="noStrike" kern="1200" cap="none" spc="0" normalizeH="0" baseline="0" noProof="0" dirty="0">
                <a:ln>
                  <a:noFill/>
                </a:ln>
                <a:solidFill>
                  <a:srgbClr val="ED7D31"/>
                </a:solidFill>
                <a:effectLst/>
                <a:uLnTx/>
                <a:uFillTx/>
                <a:latin typeface="Arial"/>
                <a:ea typeface="+mn-ea"/>
                <a:cs typeface="Arial"/>
              </a:rPr>
              <a:t>requires installation of EV charging stations</a:t>
            </a:r>
          </a:p>
        </p:txBody>
      </p:sp>
    </p:spTree>
    <p:extLst>
      <p:ext uri="{BB962C8B-B14F-4D97-AF65-F5344CB8AC3E}">
        <p14:creationId xmlns:p14="http://schemas.microsoft.com/office/powerpoint/2010/main" val="1690324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E3F68D8-13AE-784B-9914-BABD2D2CEE35}" vid="{473A4B02-8E43-D74E-ADDF-D82F0C195CA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C3AB86A27D5F42A346487301B5F6C1" ma:contentTypeVersion="23" ma:contentTypeDescription="Create a new document." ma:contentTypeScope="" ma:versionID="de7ef681821decdf0210aa0d402b4144">
  <xsd:schema xmlns:xsd="http://www.w3.org/2001/XMLSchema" xmlns:xs="http://www.w3.org/2001/XMLSchema" xmlns:p="http://schemas.microsoft.com/office/2006/metadata/properties" xmlns:ns2="f5807569-94f0-41d0-a3d7-00e33efdd08f" xmlns:ns3="deae0b55-203e-4120-8ec9-56200b9d0530" targetNamespace="http://schemas.microsoft.com/office/2006/metadata/properties" ma:root="true" ma:fieldsID="70e8b9f49dad6637c3ff5d030652cc81" ns2:_="" ns3:_="">
    <xsd:import namespace="f5807569-94f0-41d0-a3d7-00e33efdd08f"/>
    <xsd:import namespace="deae0b55-203e-4120-8ec9-56200b9d0530"/>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This_x0020_doc_x0020_is_x0020_a_x0020_PDF_x0020_that_x0027_s_x0020_been_x0020_CONVERTED_x0020_to_x0020_Word_x002e__x0020_If_x0020_you_x0020_have_x0020_any_x0020_issues_x002c__x0020_please_x0020_advise_x0020_Klara_x002e_"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_Flow_SignoffStatu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807569-94f0-41d0-a3d7-00e33efdd08f" elementFormDefault="qualified">
    <xsd:import namespace="http://schemas.microsoft.com/office/2006/documentManagement/types"/>
    <xsd:import namespace="http://schemas.microsoft.com/office/infopath/2007/PartnerControls"/>
    <xsd:element name="SharedWithUsers" ma:index="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eae0b55-203e-4120-8ec9-56200b9d0530" elementFormDefault="qualified">
    <xsd:import namespace="http://schemas.microsoft.com/office/2006/documentManagement/types"/>
    <xsd:import namespace="http://schemas.microsoft.com/office/infopath/2007/PartnerControls"/>
    <xsd:element name="This_x0020_doc_x0020_is_x0020_a_x0020_PDF_x0020_that_x0027_s_x0020_been_x0020_CONVERTED_x0020_to_x0020_Word_x002e__x0020_If_x0020_you_x0020_have_x0020_any_x0020_issues_x002c__x0020_please_x0020_advise_x0020_Klara_x002e_" ma:index="13" nillable="true" ma:displayName=".." ma:internalName="This_x0020_doc_x0020_is_x0020_a_x0020_PDF_x0020_that_x0027_s_x0020_been_x0020_CONVERTED_x0020_to_x0020_Word_x002e__x0020_If_x0020_you_x0020_have_x0020_any_x0020_issues_x002c__x0020_please_x0020_advise_x0020_Klara_x002e_">
      <xsd:simpleType>
        <xsd:restriction base="dms:Note">
          <xsd:maxLength value="255"/>
        </xsd:restrictio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AutoTags" ma:index="17" nillable="true" ma:displayName="MediaServiceAutoTags" ma:description="" ma:internalName="MediaServiceAutoTags" ma:readOnly="true">
      <xsd:simpleType>
        <xsd:restriction base="dms:Text"/>
      </xsd:simpleType>
    </xsd:element>
    <xsd:element name="MediaServiceLocation" ma:index="18" nillable="true" ma:displayName="MediaServiceLocation" ma:descrip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_Flow_SignoffStatus" ma:index="22" nillable="true" ma:displayName="Sign-off status" ma:internalName="_x0024_Resources_x003a_core_x002c_Signoff_Status_x003b_">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deae0b55-203e-4120-8ec9-56200b9d0530" xsi:nil="true"/>
    <This_x0020_doc_x0020_is_x0020_a_x0020_PDF_x0020_that_x0027_s_x0020_been_x0020_CONVERTED_x0020_to_x0020_Word_x002e__x0020_If_x0020_you_x0020_have_x0020_any_x0020_issues_x002c__x0020_please_x0020_advise_x0020_Klara_x002e_ xmlns="deae0b55-203e-4120-8ec9-56200b9d0530" xsi:nil="true"/>
  </documentManagement>
</p:properties>
</file>

<file path=customXml/itemProps1.xml><?xml version="1.0" encoding="utf-8"?>
<ds:datastoreItem xmlns:ds="http://schemas.openxmlformats.org/officeDocument/2006/customXml" ds:itemID="{A227CF6D-69BB-42F8-9AA9-71A47537AD57}"/>
</file>

<file path=customXml/itemProps2.xml><?xml version="1.0" encoding="utf-8"?>
<ds:datastoreItem xmlns:ds="http://schemas.openxmlformats.org/officeDocument/2006/customXml" ds:itemID="{918D88DA-9DE2-47BA-B1B3-74054FCF6785}"/>
</file>

<file path=customXml/itemProps3.xml><?xml version="1.0" encoding="utf-8"?>
<ds:datastoreItem xmlns:ds="http://schemas.openxmlformats.org/officeDocument/2006/customXml" ds:itemID="{F440B8E8-2715-4FA2-A9DB-CBEF84C04510}"/>
</file>

<file path=docProps/app.xml><?xml version="1.0" encoding="utf-8"?>
<Properties xmlns="http://schemas.openxmlformats.org/officeDocument/2006/extended-properties" xmlns:vt="http://schemas.openxmlformats.org/officeDocument/2006/docPropsVTypes">
  <TotalTime>4</TotalTime>
  <Words>1409</Words>
  <Application>Microsoft Office PowerPoint</Application>
  <PresentationFormat>Widescreen</PresentationFormat>
  <Paragraphs>138</Paragraphs>
  <Slides>19</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Wingdings</vt:lpstr>
      <vt:lpstr>Office Theme</vt:lpstr>
      <vt:lpstr>1_Office Theme</vt:lpstr>
      <vt:lpstr>Cities Charging Ahead! Electric Vehicle Informational Presentation</vt:lpstr>
      <vt:lpstr>Overview of Cities Charging Ahead!</vt:lpstr>
      <vt:lpstr>Funding for CCA</vt:lpstr>
      <vt:lpstr>Participating Cities</vt:lpstr>
      <vt:lpstr>GreenStep Cities Best Practices</vt:lpstr>
      <vt:lpstr>EV-Focused Practices </vt:lpstr>
      <vt:lpstr>EV-Focused Practices </vt:lpstr>
      <vt:lpstr>EV-Focused Practices </vt:lpstr>
      <vt:lpstr>EV-Focused Practices </vt:lpstr>
      <vt:lpstr>EV-Focused Practices </vt:lpstr>
      <vt:lpstr>EV-Focused Practices </vt:lpstr>
      <vt:lpstr>EV-Focused Practices </vt:lpstr>
      <vt:lpstr>EV-Focused Practices </vt:lpstr>
      <vt:lpstr>EV-Focused Practices </vt:lpstr>
      <vt:lpstr>EV-Focused Practices </vt:lpstr>
      <vt:lpstr>EV-Focused Practices </vt:lpstr>
      <vt:lpstr>EV-Focused Practices </vt:lpstr>
      <vt:lpstr>EV-Focused Practices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Cities Charging Ahead! Electric Vehicle Informational Presentation</dc:title>
  <dc:creator>Joseph Cella</dc:creator>
  <cp:lastModifiedBy>Joseph Cella</cp:lastModifiedBy>
  <cp:revision>2</cp:revision>
  <dcterms:created xsi:type="dcterms:W3CDTF">2019-06-19T15:16:32Z</dcterms:created>
  <dcterms:modified xsi:type="dcterms:W3CDTF">2019-06-19T15:20:34Z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0x01010088C3AB86A27D5F42A346487301B5F6C1</vt:lpwstr>
  </property>
</Properties>
</file>