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5"/>
  </p:notesMasterIdLst>
  <p:sldIdLst>
    <p:sldId id="393" r:id="rId6"/>
    <p:sldId id="391" r:id="rId7"/>
    <p:sldId id="301" r:id="rId8"/>
    <p:sldId id="376" r:id="rId9"/>
    <p:sldId id="338" r:id="rId10"/>
    <p:sldId id="315" r:id="rId11"/>
    <p:sldId id="367" r:id="rId12"/>
    <p:sldId id="317" r:id="rId13"/>
    <p:sldId id="350" r:id="rId14"/>
    <p:sldId id="334" r:id="rId15"/>
    <p:sldId id="335" r:id="rId16"/>
    <p:sldId id="336" r:id="rId17"/>
    <p:sldId id="360" r:id="rId18"/>
    <p:sldId id="373" r:id="rId19"/>
    <p:sldId id="374" r:id="rId20"/>
    <p:sldId id="375" r:id="rId21"/>
    <p:sldId id="377" r:id="rId22"/>
    <p:sldId id="366" r:id="rId23"/>
    <p:sldId id="36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8" d="100"/>
          <a:sy n="98" d="100"/>
        </p:scale>
        <p:origin x="50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ph Cella" userId="S::jcella@gpisd.net::067d9184-59c1-45f3-8345-19fc9dcfcdf6" providerId="AD" clId="Web-{46E076EE-916E-CD24-541D-25066A6591AB}"/>
    <pc:docChg chg="modSld">
      <pc:chgData name="Joseph Cella" userId="S::jcella@gpisd.net::067d9184-59c1-45f3-8345-19fc9dcfcdf6" providerId="AD" clId="Web-{46E076EE-916E-CD24-541D-25066A6591AB}" dt="2019-06-19T20:42:45.422" v="10" actId="20577"/>
      <pc:docMkLst>
        <pc:docMk/>
      </pc:docMkLst>
      <pc:sldChg chg="modSp">
        <pc:chgData name="Joseph Cella" userId="S::jcella@gpisd.net::067d9184-59c1-45f3-8345-19fc9dcfcdf6" providerId="AD" clId="Web-{46E076EE-916E-CD24-541D-25066A6591AB}" dt="2019-06-19T20:42:45.422" v="10" actId="20577"/>
        <pc:sldMkLst>
          <pc:docMk/>
          <pc:sldMk cId="894287369" sldId="391"/>
        </pc:sldMkLst>
        <pc:spChg chg="mod">
          <ac:chgData name="Joseph Cella" userId="S::jcella@gpisd.net::067d9184-59c1-45f3-8345-19fc9dcfcdf6" providerId="AD" clId="Web-{46E076EE-916E-CD24-541D-25066A6591AB}" dt="2019-06-19T20:42:45.422" v="10" actId="20577"/>
          <ac:spMkLst>
            <pc:docMk/>
            <pc:sldMk cId="894287369" sldId="391"/>
            <ac:spMk id="3" creationId="{14C6D0BA-148E-4BC8-AA70-CC285A56762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748302-D08C-48D2-A866-131AAFE4FC77}" type="datetimeFigureOut">
              <a:rPr lang="en-US" smtClean="0"/>
              <a:t>6/19/2019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74E8BD-C598-4A71-B684-115D07F31D62}" type="slidenum">
              <a:rPr lang="en-US" smtClean="0"/>
              <a:t>‹#›</a:t>
            </a:fld>
            <a:endParaRPr lang="en-US"/>
          </a:p>
        </p:txBody>
      </p:sp>
    </p:spTree>
    <p:extLst>
      <p:ext uri="{BB962C8B-B14F-4D97-AF65-F5344CB8AC3E}">
        <p14:creationId xmlns:p14="http://schemas.microsoft.com/office/powerpoint/2010/main" val="1706420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driveelectricmn.org/a-grocery-co-ops-creative-solution-for-offering-electric-vehicle-chargin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driveelectricmn.org/close-up-of-dc-fast-chargers-in-minnesota/"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www.driveelectricmn.org/charging-guidance/"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driveelectricmn.org/charging-guidanc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energy.gov/eere/electricvehicles/electric-vehicles-tax-credits-and-other-incentive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republican-eagle.com/business/technology/4532466-plug-and-power-red-wings-electric-vehicle-charger-officially-onlin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pca.state.mn.us/air/volkswagen-settlement"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driveelectricmn.org/renewable-charging-options-in-minnesota-for-your-plug-in-electric-vehicl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bullet: Think of it like a cell phone. Some companies sell just the phone, some sell the software that powers the phone, some do both. ChargePoint has a closed network, whereas others may allow more open source use. There is no clear advantage, many companies provide high quality products both ways.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663307-F768-4393-9C8E-0820B15E05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8513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information about this project can be found here: </a:t>
            </a:r>
            <a:r>
              <a:rPr lang="en-US" dirty="0">
                <a:hlinkClick r:id="rId3"/>
              </a:rPr>
              <a:t>http://www.driveelectricmn.org/a-grocery-co-ops-creative-solution-for-offering-electric-vehicle-charging/</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663307-F768-4393-9C8E-0820B15E05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948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Helpful blog post: </a:t>
            </a:r>
            <a:r>
              <a:rPr lang="en-US" dirty="0">
                <a:hlinkClick r:id="rId3"/>
              </a:rPr>
              <a:t>http://www.driveelectricmn.org/close-up-of-dc-fast-chargers-in-minnesota/</a:t>
            </a:r>
            <a:endParaRPr lang="en-US" dirty="0"/>
          </a:p>
          <a:p>
            <a:endParaRPr lang="en-US" dirty="0"/>
          </a:p>
          <a:p>
            <a:r>
              <a:rPr lang="en-US" dirty="0"/>
              <a:t>Link to the Drive Electric MN Site Selection Tool: </a:t>
            </a:r>
            <a:r>
              <a:rPr lang="en-US" sz="1200" u="sng" kern="1200" dirty="0">
                <a:solidFill>
                  <a:schemeClr val="tx1"/>
                </a:solidFill>
                <a:effectLst/>
                <a:latin typeface="+mn-lt"/>
                <a:ea typeface="+mn-ea"/>
                <a:cs typeface="+mn-cs"/>
                <a:hlinkClick r:id="rId4"/>
              </a:rPr>
              <a:t>http://www.driveelectricmn.org/</a:t>
            </a:r>
            <a:r>
              <a:rPr lang="en-US" sz="1200" b="1" u="sng" kern="1200" dirty="0">
                <a:solidFill>
                  <a:schemeClr val="tx1"/>
                </a:solidFill>
                <a:effectLst/>
                <a:latin typeface="+mn-lt"/>
                <a:ea typeface="+mn-ea"/>
                <a:cs typeface="+mn-cs"/>
                <a:hlinkClick r:id="rId4"/>
              </a:rPr>
              <a:t>charging-guidance</a:t>
            </a:r>
            <a:r>
              <a:rPr lang="en-US" sz="1200" u="sng" kern="1200" dirty="0">
                <a:solidFill>
                  <a:schemeClr val="tx1"/>
                </a:solidFill>
                <a:effectLst/>
                <a:latin typeface="+mn-lt"/>
                <a:ea typeface="+mn-ea"/>
                <a:cs typeface="+mn-cs"/>
                <a:hlinkClick r:id="rId4"/>
              </a:rPr>
              <a:t>/</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663307-F768-4393-9C8E-0820B15E05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5613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663307-F768-4393-9C8E-0820B15E05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1987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For an in depth breakdown of the various factors someone should consider while installing a charging station: https://www.nyserda.ny.gov/-/media/Files/Programs/ChargeNY/Siting-and-Design-Guidelines-for-EVSE.pdf is a very simple but detailed breakdown!</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663307-F768-4393-9C8E-0820B15E05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2391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PlugShare</a:t>
            </a:r>
            <a:r>
              <a:rPr lang="en-US" dirty="0"/>
              <a:t> is a website people can add charging station locations to. It is very accurate and widely used. It is important for city officials to understand the policy for what happens when a non-EV parks in the spot. Fining people is unnecessary for the most part unless it becomes a prolific targeting issue. Usually, a warning from the police or sheriff is enough to inform people of their mistakes and deter them from doing it again.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663307-F768-4393-9C8E-0820B15E05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137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cost savings come from the labor and equipment costs to run the lines further and bore further holes.</a:t>
            </a:r>
          </a:p>
          <a:p>
            <a:endParaRPr lang="en-US" dirty="0"/>
          </a:p>
          <a:p>
            <a:r>
              <a:rPr lang="en-US" dirty="0"/>
              <a:t>DEMN Charging Tool: </a:t>
            </a:r>
            <a:r>
              <a:rPr lang="en-US" sz="1200" u="sng" kern="1200" dirty="0">
                <a:solidFill>
                  <a:schemeClr val="tx1"/>
                </a:solidFill>
                <a:effectLst/>
                <a:latin typeface="+mn-lt"/>
                <a:ea typeface="+mn-ea"/>
                <a:cs typeface="+mn-cs"/>
                <a:hlinkClick r:id="rId3"/>
              </a:rPr>
              <a:t>http://www.driveelectricmn.org/</a:t>
            </a:r>
            <a:r>
              <a:rPr lang="en-US" sz="1200" b="1" u="sng" kern="1200" dirty="0">
                <a:solidFill>
                  <a:schemeClr val="tx1"/>
                </a:solidFill>
                <a:effectLst/>
                <a:latin typeface="+mn-lt"/>
                <a:ea typeface="+mn-ea"/>
                <a:cs typeface="+mn-cs"/>
                <a:hlinkClick r:id="rId3"/>
              </a:rPr>
              <a:t>charging-guidance</a:t>
            </a:r>
            <a:r>
              <a:rPr lang="en-US" sz="1200" u="sng" kern="1200" dirty="0">
                <a:solidFill>
                  <a:schemeClr val="tx1"/>
                </a:solidFill>
                <a:effectLst/>
                <a:latin typeface="+mn-lt"/>
                <a:ea typeface="+mn-ea"/>
                <a:cs typeface="+mn-cs"/>
                <a:hlinkClick r:id="rId3"/>
              </a:rPr>
              <a:t>/</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663307-F768-4393-9C8E-0820B15E05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9604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working on new construction and development, having the electrical equipment ready for EVSE will save you money in the long run. Often times, when installing a new charging station, the biggest costs come from tearing up concrete or drilling holes to install conduit that could have been included with the initial development.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663307-F768-4393-9C8E-0820B15E05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855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Instructions: This slide deck is meant to provide you with the necessary resources and talking points you need to educate fleet managers and others about electric vehicles in your community. To use these slides in your own presentation, simply copy and paste the slides you would like to use. </a:t>
            </a:r>
          </a:p>
          <a:p>
            <a:endParaRPr lang="en-US" dirty="0"/>
          </a:p>
          <a:p>
            <a:r>
              <a:rPr lang="en-US" dirty="0"/>
              <a:t>Attribution: This content has been authored and compiled by the Great Plains Institute—credit in any presentation of these slides is not necessary but would be greatly appreciated.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663307-F768-4393-9C8E-0820B15E05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4679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 out whether your utility offers any incentives: </a:t>
            </a:r>
            <a:r>
              <a:rPr lang="en-US" dirty="0">
                <a:hlinkClick r:id="rId3"/>
              </a:rPr>
              <a:t>https://www.energy.gov/eere/electricvehicles/electric-vehicles-tax-credits-and-other-incentives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663307-F768-4393-9C8E-0820B15E05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9360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663307-F768-4393-9C8E-0820B15E05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2117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information can be found here: </a:t>
            </a:r>
            <a:r>
              <a:rPr lang="en-US" dirty="0">
                <a:hlinkClick r:id="rId3"/>
              </a:rPr>
              <a:t>https://www.republican-eagle.com/business/technology/4532466-plug-and-power-red-wings-electric-vehicle-charger-officially-online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663307-F768-4393-9C8E-0820B15E05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2852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information here: </a:t>
            </a:r>
            <a:r>
              <a:rPr lang="en-US" dirty="0">
                <a:hlinkClick r:id="rId3"/>
              </a:rPr>
              <a:t>https://www.pca.state.mn.us/air/volkswagen-settlement</a:t>
            </a: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663307-F768-4393-9C8E-0820B15E05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3406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Charging your EV during off peak times allows you to take advantage of better utility rates. Overnight charging is a perfect way to save your city money while charging your electric vehicle. You can push the cost of fueling down to a tiny fraction of an ICE vehicle.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663307-F768-4393-9C8E-0820B15E05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5766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To find renewable programs, go to your utility's website and look for a Programs section. As renewables become more and more available, utilities across the state are offering better programs to help you get green energy. This article is also a great place to learn more: </a:t>
            </a:r>
            <a:r>
              <a:rPr lang="en-US" dirty="0">
                <a:hlinkClick r:id="rId3"/>
              </a:rPr>
              <a:t>http://www.driveelectricmn.org/renewable-charging-options-in-minnesota-for-your-plug-in-electric-vehicle/</a:t>
            </a: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663307-F768-4393-9C8E-0820B15E05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2673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dichotomy is sometimes known as networked vs non-networked charging.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663307-F768-4393-9C8E-0820B15E05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3588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45 presents information about creative payment methods.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663307-F768-4393-9C8E-0820B15E05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2340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DEED2-B323-4BA4-9078-F26C5C4EFF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6F4794-C8E3-4649-A346-DAB8DCFCF8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48050C-1746-4795-8D42-70FB098C1C58}"/>
              </a:ext>
            </a:extLst>
          </p:cNvPr>
          <p:cNvSpPr>
            <a:spLocks noGrp="1"/>
          </p:cNvSpPr>
          <p:nvPr>
            <p:ph type="dt" sz="half" idx="10"/>
          </p:nvPr>
        </p:nvSpPr>
        <p:spPr/>
        <p:txBody>
          <a:bodyPr/>
          <a:lstStyle/>
          <a:p>
            <a:fld id="{533925F4-103B-45EE-95C7-171674101056}" type="datetimeFigureOut">
              <a:rPr lang="en-US" smtClean="0"/>
              <a:t>6/19/2019</a:t>
            </a:fld>
            <a:endParaRPr lang="en-US"/>
          </a:p>
        </p:txBody>
      </p:sp>
      <p:sp>
        <p:nvSpPr>
          <p:cNvPr id="5" name="Footer Placeholder 4">
            <a:extLst>
              <a:ext uri="{FF2B5EF4-FFF2-40B4-BE49-F238E27FC236}">
                <a16:creationId xmlns:a16="http://schemas.microsoft.com/office/drawing/2014/main" id="{06FD87EA-022F-4743-A1DF-5A07F7E2BC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D7F8CF-B4D2-4F82-8A44-0B250D6C3FF6}"/>
              </a:ext>
            </a:extLst>
          </p:cNvPr>
          <p:cNvSpPr>
            <a:spLocks noGrp="1"/>
          </p:cNvSpPr>
          <p:nvPr>
            <p:ph type="sldNum" sz="quarter" idx="12"/>
          </p:nvPr>
        </p:nvSpPr>
        <p:spPr/>
        <p:txBody>
          <a:bodyPr/>
          <a:lstStyle/>
          <a:p>
            <a:fld id="{579B6042-4BCF-4A84-96A0-A4C6C9D77514}" type="slidenum">
              <a:rPr lang="en-US" smtClean="0"/>
              <a:t>‹#›</a:t>
            </a:fld>
            <a:endParaRPr lang="en-US"/>
          </a:p>
        </p:txBody>
      </p:sp>
    </p:spTree>
    <p:extLst>
      <p:ext uri="{BB962C8B-B14F-4D97-AF65-F5344CB8AC3E}">
        <p14:creationId xmlns:p14="http://schemas.microsoft.com/office/powerpoint/2010/main" val="4038311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A6A6A-C546-49CE-96F5-7F63F2B760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1BF0CD-1144-419E-86A9-B9E0C8331C5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BFF59C-C54A-4634-BE01-4DFC07AF786A}"/>
              </a:ext>
            </a:extLst>
          </p:cNvPr>
          <p:cNvSpPr>
            <a:spLocks noGrp="1"/>
          </p:cNvSpPr>
          <p:nvPr>
            <p:ph type="dt" sz="half" idx="10"/>
          </p:nvPr>
        </p:nvSpPr>
        <p:spPr/>
        <p:txBody>
          <a:bodyPr/>
          <a:lstStyle/>
          <a:p>
            <a:fld id="{533925F4-103B-45EE-95C7-171674101056}" type="datetimeFigureOut">
              <a:rPr lang="en-US" smtClean="0"/>
              <a:t>6/19/2019</a:t>
            </a:fld>
            <a:endParaRPr lang="en-US"/>
          </a:p>
        </p:txBody>
      </p:sp>
      <p:sp>
        <p:nvSpPr>
          <p:cNvPr id="5" name="Footer Placeholder 4">
            <a:extLst>
              <a:ext uri="{FF2B5EF4-FFF2-40B4-BE49-F238E27FC236}">
                <a16:creationId xmlns:a16="http://schemas.microsoft.com/office/drawing/2014/main" id="{19ED3595-5ABB-43A9-ACFA-CA0C3A2362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3D6BF7-9B7D-47E1-B847-D5AAF34F93A7}"/>
              </a:ext>
            </a:extLst>
          </p:cNvPr>
          <p:cNvSpPr>
            <a:spLocks noGrp="1"/>
          </p:cNvSpPr>
          <p:nvPr>
            <p:ph type="sldNum" sz="quarter" idx="12"/>
          </p:nvPr>
        </p:nvSpPr>
        <p:spPr/>
        <p:txBody>
          <a:bodyPr/>
          <a:lstStyle/>
          <a:p>
            <a:fld id="{579B6042-4BCF-4A84-96A0-A4C6C9D77514}" type="slidenum">
              <a:rPr lang="en-US" smtClean="0"/>
              <a:t>‹#›</a:t>
            </a:fld>
            <a:endParaRPr lang="en-US"/>
          </a:p>
        </p:txBody>
      </p:sp>
    </p:spTree>
    <p:extLst>
      <p:ext uri="{BB962C8B-B14F-4D97-AF65-F5344CB8AC3E}">
        <p14:creationId xmlns:p14="http://schemas.microsoft.com/office/powerpoint/2010/main" val="1194635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734220-C655-4707-B803-09C6618619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DC73D8-BE86-46B4-89AC-F17B9F66946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68FAC7-068E-456F-895C-C7608D5FE147}"/>
              </a:ext>
            </a:extLst>
          </p:cNvPr>
          <p:cNvSpPr>
            <a:spLocks noGrp="1"/>
          </p:cNvSpPr>
          <p:nvPr>
            <p:ph type="dt" sz="half" idx="10"/>
          </p:nvPr>
        </p:nvSpPr>
        <p:spPr/>
        <p:txBody>
          <a:bodyPr/>
          <a:lstStyle/>
          <a:p>
            <a:fld id="{533925F4-103B-45EE-95C7-171674101056}" type="datetimeFigureOut">
              <a:rPr lang="en-US" smtClean="0"/>
              <a:t>6/19/2019</a:t>
            </a:fld>
            <a:endParaRPr lang="en-US"/>
          </a:p>
        </p:txBody>
      </p:sp>
      <p:sp>
        <p:nvSpPr>
          <p:cNvPr id="5" name="Footer Placeholder 4">
            <a:extLst>
              <a:ext uri="{FF2B5EF4-FFF2-40B4-BE49-F238E27FC236}">
                <a16:creationId xmlns:a16="http://schemas.microsoft.com/office/drawing/2014/main" id="{E7F6E948-E2BC-4D16-9729-4D67C7B4BC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9FE1BF-D1DD-451B-9718-6CD2B4D7A4AD}"/>
              </a:ext>
            </a:extLst>
          </p:cNvPr>
          <p:cNvSpPr>
            <a:spLocks noGrp="1"/>
          </p:cNvSpPr>
          <p:nvPr>
            <p:ph type="sldNum" sz="quarter" idx="12"/>
          </p:nvPr>
        </p:nvSpPr>
        <p:spPr/>
        <p:txBody>
          <a:bodyPr/>
          <a:lstStyle/>
          <a:p>
            <a:fld id="{579B6042-4BCF-4A84-96A0-A4C6C9D77514}" type="slidenum">
              <a:rPr lang="en-US" smtClean="0"/>
              <a:t>‹#›</a:t>
            </a:fld>
            <a:endParaRPr lang="en-US"/>
          </a:p>
        </p:txBody>
      </p:sp>
    </p:spTree>
    <p:extLst>
      <p:ext uri="{BB962C8B-B14F-4D97-AF65-F5344CB8AC3E}">
        <p14:creationId xmlns:p14="http://schemas.microsoft.com/office/powerpoint/2010/main" val="2405352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DC2270C-42F6-A34A-AED2-C5B252AB12A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Date Placeholder 1">
            <a:extLst>
              <a:ext uri="{FF2B5EF4-FFF2-40B4-BE49-F238E27FC236}">
                <a16:creationId xmlns:a16="http://schemas.microsoft.com/office/drawing/2014/main" id="{83CDEE0E-B663-44BD-B01E-C40F6950A6B2}"/>
              </a:ext>
            </a:extLst>
          </p:cNvPr>
          <p:cNvSpPr>
            <a:spLocks noGrp="1"/>
          </p:cNvSpPr>
          <p:nvPr>
            <p:ph type="dt" sz="half" idx="10"/>
          </p:nvPr>
        </p:nvSpPr>
        <p:spPr/>
        <p:txBody>
          <a:bodyPr/>
          <a:lstStyle/>
          <a:p>
            <a:fld id="{D2FC9EBD-A8F9-43F6-A4A8-09D4990E3637}" type="datetimeFigureOut">
              <a:rPr lang="en-US" smtClean="0"/>
              <a:t>6/19/2019</a:t>
            </a:fld>
            <a:endParaRPr lang="en-US"/>
          </a:p>
        </p:txBody>
      </p:sp>
      <p:sp>
        <p:nvSpPr>
          <p:cNvPr id="3" name="Footer Placeholder 2">
            <a:extLst>
              <a:ext uri="{FF2B5EF4-FFF2-40B4-BE49-F238E27FC236}">
                <a16:creationId xmlns:a16="http://schemas.microsoft.com/office/drawing/2014/main" id="{25C5DA7F-DFA5-409A-A184-7F30B6862B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3A5F495-ECA7-4769-B9CE-558A2C305DCE}"/>
              </a:ext>
            </a:extLst>
          </p:cNvPr>
          <p:cNvSpPr>
            <a:spLocks noGrp="1"/>
          </p:cNvSpPr>
          <p:nvPr>
            <p:ph type="sldNum" sz="quarter" idx="12"/>
          </p:nvPr>
        </p:nvSpPr>
        <p:spPr/>
        <p:txBody>
          <a:bodyPr/>
          <a:lstStyle/>
          <a:p>
            <a:fld id="{17053614-8382-42CA-A9D7-44E141A97A6E}" type="slidenum">
              <a:rPr lang="en-US" smtClean="0"/>
              <a:t>‹#›</a:t>
            </a:fld>
            <a:endParaRPr lang="en-US"/>
          </a:p>
        </p:txBody>
      </p:sp>
      <p:sp>
        <p:nvSpPr>
          <p:cNvPr id="7" name="Title 6">
            <a:extLst>
              <a:ext uri="{FF2B5EF4-FFF2-40B4-BE49-F238E27FC236}">
                <a16:creationId xmlns:a16="http://schemas.microsoft.com/office/drawing/2014/main" id="{10366355-04AB-A74F-864E-565934D8BC6E}"/>
              </a:ext>
            </a:extLst>
          </p:cNvPr>
          <p:cNvSpPr>
            <a:spLocks noGrp="1"/>
          </p:cNvSpPr>
          <p:nvPr>
            <p:ph type="title"/>
          </p:nvPr>
        </p:nvSpPr>
        <p:spPr>
          <a:xfrm>
            <a:off x="1203960" y="3090037"/>
            <a:ext cx="10515600" cy="1325563"/>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DCCFE110-B455-B042-9806-B4C07E2E3DBE}"/>
              </a:ext>
            </a:extLst>
          </p:cNvPr>
          <p:cNvSpPr>
            <a:spLocks noGrp="1"/>
          </p:cNvSpPr>
          <p:nvPr>
            <p:ph type="body" sz="quarter" idx="13"/>
          </p:nvPr>
        </p:nvSpPr>
        <p:spPr>
          <a:xfrm>
            <a:off x="182563" y="4718050"/>
            <a:ext cx="11833225" cy="200342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13751D2A-3DB9-804B-A794-1684524670B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17760" y="379917"/>
            <a:ext cx="3089856" cy="2260251"/>
          </a:xfrm>
          <a:prstGeom prst="rect">
            <a:avLst/>
          </a:prstGeom>
        </p:spPr>
      </p:pic>
    </p:spTree>
    <p:extLst>
      <p:ext uri="{BB962C8B-B14F-4D97-AF65-F5344CB8AC3E}">
        <p14:creationId xmlns:p14="http://schemas.microsoft.com/office/powerpoint/2010/main" val="2190334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FB4253-E3C1-7D45-823A-298847560D6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itle 6">
            <a:extLst>
              <a:ext uri="{FF2B5EF4-FFF2-40B4-BE49-F238E27FC236}">
                <a16:creationId xmlns:a16="http://schemas.microsoft.com/office/drawing/2014/main" id="{10366355-04AB-A74F-864E-565934D8BC6E}"/>
              </a:ext>
            </a:extLst>
          </p:cNvPr>
          <p:cNvSpPr>
            <a:spLocks noGrp="1"/>
          </p:cNvSpPr>
          <p:nvPr>
            <p:ph type="title"/>
          </p:nvPr>
        </p:nvSpPr>
        <p:spPr>
          <a:xfrm>
            <a:off x="1203960" y="3090037"/>
            <a:ext cx="10515600" cy="1325563"/>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DCCFE110-B455-B042-9806-B4C07E2E3DBE}"/>
              </a:ext>
            </a:extLst>
          </p:cNvPr>
          <p:cNvSpPr>
            <a:spLocks noGrp="1"/>
          </p:cNvSpPr>
          <p:nvPr>
            <p:ph type="body" sz="quarter" idx="13"/>
          </p:nvPr>
        </p:nvSpPr>
        <p:spPr>
          <a:xfrm>
            <a:off x="182563" y="4718050"/>
            <a:ext cx="11833225" cy="15017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12371A49-5AC8-EC45-BA56-39E9499414E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17760" y="379917"/>
            <a:ext cx="3089856" cy="2260251"/>
          </a:xfrm>
          <a:prstGeom prst="rect">
            <a:avLst/>
          </a:prstGeom>
        </p:spPr>
      </p:pic>
    </p:spTree>
    <p:extLst>
      <p:ext uri="{BB962C8B-B14F-4D97-AF65-F5344CB8AC3E}">
        <p14:creationId xmlns:p14="http://schemas.microsoft.com/office/powerpoint/2010/main" val="650399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4C511A-6551-F64C-8BAC-06D6150F90E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itle 6">
            <a:extLst>
              <a:ext uri="{FF2B5EF4-FFF2-40B4-BE49-F238E27FC236}">
                <a16:creationId xmlns:a16="http://schemas.microsoft.com/office/drawing/2014/main" id="{10366355-04AB-A74F-864E-565934D8BC6E}"/>
              </a:ext>
            </a:extLst>
          </p:cNvPr>
          <p:cNvSpPr>
            <a:spLocks noGrp="1"/>
          </p:cNvSpPr>
          <p:nvPr>
            <p:ph type="title"/>
          </p:nvPr>
        </p:nvSpPr>
        <p:spPr>
          <a:xfrm>
            <a:off x="1203960" y="3090037"/>
            <a:ext cx="10515600" cy="1325563"/>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DCCFE110-B455-B042-9806-B4C07E2E3DBE}"/>
              </a:ext>
            </a:extLst>
          </p:cNvPr>
          <p:cNvSpPr>
            <a:spLocks noGrp="1"/>
          </p:cNvSpPr>
          <p:nvPr>
            <p:ph type="body" sz="quarter" idx="13"/>
          </p:nvPr>
        </p:nvSpPr>
        <p:spPr>
          <a:xfrm>
            <a:off x="182563" y="4718050"/>
            <a:ext cx="11833225" cy="15017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EBF2CCBB-21BA-C249-8817-F11C1C377E5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17760" y="379917"/>
            <a:ext cx="3089856" cy="2260251"/>
          </a:xfrm>
          <a:prstGeom prst="rect">
            <a:avLst/>
          </a:prstGeom>
        </p:spPr>
      </p:pic>
    </p:spTree>
    <p:extLst>
      <p:ext uri="{BB962C8B-B14F-4D97-AF65-F5344CB8AC3E}">
        <p14:creationId xmlns:p14="http://schemas.microsoft.com/office/powerpoint/2010/main" val="3235415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62B122-6F30-5F47-B983-057C5E991B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itle 6">
            <a:extLst>
              <a:ext uri="{FF2B5EF4-FFF2-40B4-BE49-F238E27FC236}">
                <a16:creationId xmlns:a16="http://schemas.microsoft.com/office/drawing/2014/main" id="{10366355-04AB-A74F-864E-565934D8BC6E}"/>
              </a:ext>
            </a:extLst>
          </p:cNvPr>
          <p:cNvSpPr>
            <a:spLocks noGrp="1"/>
          </p:cNvSpPr>
          <p:nvPr>
            <p:ph type="title"/>
          </p:nvPr>
        </p:nvSpPr>
        <p:spPr>
          <a:xfrm>
            <a:off x="1203960" y="3090037"/>
            <a:ext cx="10515600" cy="1325563"/>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DCCFE110-B455-B042-9806-B4C07E2E3DBE}"/>
              </a:ext>
            </a:extLst>
          </p:cNvPr>
          <p:cNvSpPr>
            <a:spLocks noGrp="1"/>
          </p:cNvSpPr>
          <p:nvPr>
            <p:ph type="body" sz="quarter" idx="13"/>
          </p:nvPr>
        </p:nvSpPr>
        <p:spPr>
          <a:xfrm>
            <a:off x="182563" y="4718050"/>
            <a:ext cx="11833225" cy="15017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4E55877F-96FA-FB40-985A-9CBCCCEC21F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17760" y="379917"/>
            <a:ext cx="3089856" cy="2260251"/>
          </a:xfrm>
          <a:prstGeom prst="rect">
            <a:avLst/>
          </a:prstGeom>
        </p:spPr>
      </p:pic>
    </p:spTree>
    <p:extLst>
      <p:ext uri="{BB962C8B-B14F-4D97-AF65-F5344CB8AC3E}">
        <p14:creationId xmlns:p14="http://schemas.microsoft.com/office/powerpoint/2010/main" val="4135856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2E7F5C-1A11-5947-A649-DA0CE019E0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FFCAC09-50A8-8547-82D3-B51C801BD604}"/>
              </a:ext>
            </a:extLst>
          </p:cNvPr>
          <p:cNvSpPr>
            <a:spLocks noGrp="1"/>
          </p:cNvSpPr>
          <p:nvPr>
            <p:ph type="title"/>
          </p:nvPr>
        </p:nvSpPr>
        <p:spPr>
          <a:xfrm>
            <a:off x="838200" y="0"/>
            <a:ext cx="10515600" cy="1325563"/>
          </a:xfrm>
        </p:spPr>
        <p:txBody>
          <a:body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F3A8AB5D-ECDA-8446-8552-8EA4FDCBFC93}"/>
              </a:ext>
            </a:extLst>
          </p:cNvPr>
          <p:cNvSpPr>
            <a:spLocks noGrp="1"/>
          </p:cNvSpPr>
          <p:nvPr>
            <p:ph type="body" sz="quarter" idx="10"/>
          </p:nvPr>
        </p:nvSpPr>
        <p:spPr>
          <a:xfrm>
            <a:off x="838200" y="1755775"/>
            <a:ext cx="7043738" cy="4664075"/>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07F83DAD-A7B1-D94A-A117-F240B4D5088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103031"/>
            <a:ext cx="1660400" cy="1214594"/>
          </a:xfrm>
          <a:prstGeom prst="rect">
            <a:avLst/>
          </a:prstGeom>
        </p:spPr>
      </p:pic>
    </p:spTree>
    <p:extLst>
      <p:ext uri="{BB962C8B-B14F-4D97-AF65-F5344CB8AC3E}">
        <p14:creationId xmlns:p14="http://schemas.microsoft.com/office/powerpoint/2010/main" val="3649124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55E9D9C-0F3F-DF49-9468-DD779CFB929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FFCAC09-50A8-8547-82D3-B51C801BD604}"/>
              </a:ext>
            </a:extLst>
          </p:cNvPr>
          <p:cNvSpPr>
            <a:spLocks noGrp="1"/>
          </p:cNvSpPr>
          <p:nvPr>
            <p:ph type="title"/>
          </p:nvPr>
        </p:nvSpPr>
        <p:spPr>
          <a:xfrm>
            <a:off x="838200" y="0"/>
            <a:ext cx="10515600" cy="1325563"/>
          </a:xfrm>
        </p:spPr>
        <p:txBody>
          <a:body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F3A8AB5D-ECDA-8446-8552-8EA4FDCBFC93}"/>
              </a:ext>
            </a:extLst>
          </p:cNvPr>
          <p:cNvSpPr>
            <a:spLocks noGrp="1"/>
          </p:cNvSpPr>
          <p:nvPr>
            <p:ph type="body" sz="quarter" idx="10"/>
          </p:nvPr>
        </p:nvSpPr>
        <p:spPr>
          <a:xfrm>
            <a:off x="838200" y="1755775"/>
            <a:ext cx="7043738" cy="4664075"/>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0A1FA63F-5B88-A741-857E-14079F360B7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103031"/>
            <a:ext cx="1660400" cy="1214594"/>
          </a:xfrm>
          <a:prstGeom prst="rect">
            <a:avLst/>
          </a:prstGeom>
        </p:spPr>
      </p:pic>
    </p:spTree>
    <p:extLst>
      <p:ext uri="{BB962C8B-B14F-4D97-AF65-F5344CB8AC3E}">
        <p14:creationId xmlns:p14="http://schemas.microsoft.com/office/powerpoint/2010/main" val="34737513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3C0605-67B5-004B-8A53-37EAB2073C3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FFCAC09-50A8-8547-82D3-B51C801BD604}"/>
              </a:ext>
            </a:extLst>
          </p:cNvPr>
          <p:cNvSpPr>
            <a:spLocks noGrp="1"/>
          </p:cNvSpPr>
          <p:nvPr>
            <p:ph type="title"/>
          </p:nvPr>
        </p:nvSpPr>
        <p:spPr>
          <a:xfrm>
            <a:off x="838200" y="0"/>
            <a:ext cx="10515600" cy="1325563"/>
          </a:xfrm>
        </p:spPr>
        <p:txBody>
          <a:body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F3A8AB5D-ECDA-8446-8552-8EA4FDCBFC93}"/>
              </a:ext>
            </a:extLst>
          </p:cNvPr>
          <p:cNvSpPr>
            <a:spLocks noGrp="1"/>
          </p:cNvSpPr>
          <p:nvPr>
            <p:ph type="body" sz="quarter" idx="10"/>
          </p:nvPr>
        </p:nvSpPr>
        <p:spPr>
          <a:xfrm>
            <a:off x="838200" y="1755775"/>
            <a:ext cx="7043738" cy="4664075"/>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6FFCDD34-58B2-4641-8930-4B7B075E58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103031"/>
            <a:ext cx="1660400" cy="1214594"/>
          </a:xfrm>
          <a:prstGeom prst="rect">
            <a:avLst/>
          </a:prstGeom>
        </p:spPr>
      </p:pic>
    </p:spTree>
    <p:extLst>
      <p:ext uri="{BB962C8B-B14F-4D97-AF65-F5344CB8AC3E}">
        <p14:creationId xmlns:p14="http://schemas.microsoft.com/office/powerpoint/2010/main" val="2268102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8A4EB87-28C5-D24C-9923-44D10D14B3F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FFCAC09-50A8-8547-82D3-B51C801BD604}"/>
              </a:ext>
            </a:extLst>
          </p:cNvPr>
          <p:cNvSpPr>
            <a:spLocks noGrp="1"/>
          </p:cNvSpPr>
          <p:nvPr>
            <p:ph type="title"/>
          </p:nvPr>
        </p:nvSpPr>
        <p:spPr>
          <a:xfrm>
            <a:off x="838200" y="0"/>
            <a:ext cx="10515600" cy="1325563"/>
          </a:xfrm>
        </p:spPr>
        <p:txBody>
          <a:body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F3A8AB5D-ECDA-8446-8552-8EA4FDCBFC93}"/>
              </a:ext>
            </a:extLst>
          </p:cNvPr>
          <p:cNvSpPr>
            <a:spLocks noGrp="1"/>
          </p:cNvSpPr>
          <p:nvPr>
            <p:ph type="body" sz="quarter" idx="10"/>
          </p:nvPr>
        </p:nvSpPr>
        <p:spPr>
          <a:xfrm>
            <a:off x="838200" y="1755775"/>
            <a:ext cx="7043738" cy="4664075"/>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B62C882E-0F89-E049-B836-9680F96DFD6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103031"/>
            <a:ext cx="1660400" cy="1214594"/>
          </a:xfrm>
          <a:prstGeom prst="rect">
            <a:avLst/>
          </a:prstGeom>
        </p:spPr>
      </p:pic>
    </p:spTree>
    <p:extLst>
      <p:ext uri="{BB962C8B-B14F-4D97-AF65-F5344CB8AC3E}">
        <p14:creationId xmlns:p14="http://schemas.microsoft.com/office/powerpoint/2010/main" val="799500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9D236-8EE6-4668-A0E2-AA4FCC236C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F68FE7-A23F-4A96-911D-0EE275939D5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C4D23E-B436-4293-B03C-F88CE92A9C8A}"/>
              </a:ext>
            </a:extLst>
          </p:cNvPr>
          <p:cNvSpPr>
            <a:spLocks noGrp="1"/>
          </p:cNvSpPr>
          <p:nvPr>
            <p:ph type="dt" sz="half" idx="10"/>
          </p:nvPr>
        </p:nvSpPr>
        <p:spPr/>
        <p:txBody>
          <a:bodyPr/>
          <a:lstStyle/>
          <a:p>
            <a:fld id="{533925F4-103B-45EE-95C7-171674101056}" type="datetimeFigureOut">
              <a:rPr lang="en-US" smtClean="0"/>
              <a:t>6/19/2019</a:t>
            </a:fld>
            <a:endParaRPr lang="en-US"/>
          </a:p>
        </p:txBody>
      </p:sp>
      <p:sp>
        <p:nvSpPr>
          <p:cNvPr id="5" name="Footer Placeholder 4">
            <a:extLst>
              <a:ext uri="{FF2B5EF4-FFF2-40B4-BE49-F238E27FC236}">
                <a16:creationId xmlns:a16="http://schemas.microsoft.com/office/drawing/2014/main" id="{BD356D9F-18A7-4816-AEDE-144F969C84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97C523-2D72-4721-8FA3-2B31CBAFA4D6}"/>
              </a:ext>
            </a:extLst>
          </p:cNvPr>
          <p:cNvSpPr>
            <a:spLocks noGrp="1"/>
          </p:cNvSpPr>
          <p:nvPr>
            <p:ph type="sldNum" sz="quarter" idx="12"/>
          </p:nvPr>
        </p:nvSpPr>
        <p:spPr/>
        <p:txBody>
          <a:bodyPr/>
          <a:lstStyle/>
          <a:p>
            <a:fld id="{579B6042-4BCF-4A84-96A0-A4C6C9D77514}" type="slidenum">
              <a:rPr lang="en-US" smtClean="0"/>
              <a:t>‹#›</a:t>
            </a:fld>
            <a:endParaRPr lang="en-US"/>
          </a:p>
        </p:txBody>
      </p:sp>
    </p:spTree>
    <p:extLst>
      <p:ext uri="{BB962C8B-B14F-4D97-AF65-F5344CB8AC3E}">
        <p14:creationId xmlns:p14="http://schemas.microsoft.com/office/powerpoint/2010/main" val="21224517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B0EE0E-A282-F244-8F9E-3A19AD97A1E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FFCAC09-50A8-8547-82D3-B51C801BD604}"/>
              </a:ext>
            </a:extLst>
          </p:cNvPr>
          <p:cNvSpPr>
            <a:spLocks noGrp="1"/>
          </p:cNvSpPr>
          <p:nvPr>
            <p:ph type="title"/>
          </p:nvPr>
        </p:nvSpPr>
        <p:spPr>
          <a:xfrm>
            <a:off x="838200" y="0"/>
            <a:ext cx="10515600" cy="1325563"/>
          </a:xfrm>
        </p:spPr>
        <p:txBody>
          <a:body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F3A8AB5D-ECDA-8446-8552-8EA4FDCBFC93}"/>
              </a:ext>
            </a:extLst>
          </p:cNvPr>
          <p:cNvSpPr>
            <a:spLocks noGrp="1"/>
          </p:cNvSpPr>
          <p:nvPr>
            <p:ph type="body" sz="quarter" idx="10"/>
          </p:nvPr>
        </p:nvSpPr>
        <p:spPr>
          <a:xfrm>
            <a:off x="838200" y="1755775"/>
            <a:ext cx="7043738" cy="4664075"/>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313638A8-5F6A-D847-9F7A-B038F630DB2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103031"/>
            <a:ext cx="1660400" cy="1214594"/>
          </a:xfrm>
          <a:prstGeom prst="rect">
            <a:avLst/>
          </a:prstGeom>
        </p:spPr>
      </p:pic>
    </p:spTree>
    <p:extLst>
      <p:ext uri="{BB962C8B-B14F-4D97-AF65-F5344CB8AC3E}">
        <p14:creationId xmlns:p14="http://schemas.microsoft.com/office/powerpoint/2010/main" val="1706709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294DA28-BD12-2A42-BE42-2957652E927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FFCAC09-50A8-8547-82D3-B51C801BD604}"/>
              </a:ext>
            </a:extLst>
          </p:cNvPr>
          <p:cNvSpPr>
            <a:spLocks noGrp="1"/>
          </p:cNvSpPr>
          <p:nvPr>
            <p:ph type="title"/>
          </p:nvPr>
        </p:nvSpPr>
        <p:spPr>
          <a:xfrm>
            <a:off x="838200" y="0"/>
            <a:ext cx="10515600" cy="1325563"/>
          </a:xfrm>
        </p:spPr>
        <p:txBody>
          <a:body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F3A8AB5D-ECDA-8446-8552-8EA4FDCBFC93}"/>
              </a:ext>
            </a:extLst>
          </p:cNvPr>
          <p:cNvSpPr>
            <a:spLocks noGrp="1"/>
          </p:cNvSpPr>
          <p:nvPr>
            <p:ph type="body" sz="quarter" idx="10"/>
          </p:nvPr>
        </p:nvSpPr>
        <p:spPr>
          <a:xfrm>
            <a:off x="838200" y="1755775"/>
            <a:ext cx="7043738" cy="4664075"/>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FDAA8B9A-2C5A-674D-92F2-EF2B80D0822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103031"/>
            <a:ext cx="1660400" cy="1214594"/>
          </a:xfrm>
          <a:prstGeom prst="rect">
            <a:avLst/>
          </a:prstGeom>
        </p:spPr>
      </p:pic>
    </p:spTree>
    <p:extLst>
      <p:ext uri="{BB962C8B-B14F-4D97-AF65-F5344CB8AC3E}">
        <p14:creationId xmlns:p14="http://schemas.microsoft.com/office/powerpoint/2010/main" val="4133045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EE11E-280A-4B84-B989-A5F8DF5415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442057-73E6-4B68-8DD1-AA094E7A69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AB16C82-B49D-41E5-8EDA-505CE82F24EA}"/>
              </a:ext>
            </a:extLst>
          </p:cNvPr>
          <p:cNvSpPr>
            <a:spLocks noGrp="1"/>
          </p:cNvSpPr>
          <p:nvPr>
            <p:ph type="dt" sz="half" idx="10"/>
          </p:nvPr>
        </p:nvSpPr>
        <p:spPr/>
        <p:txBody>
          <a:bodyPr/>
          <a:lstStyle/>
          <a:p>
            <a:fld id="{533925F4-103B-45EE-95C7-171674101056}" type="datetimeFigureOut">
              <a:rPr lang="en-US" smtClean="0"/>
              <a:t>6/19/2019</a:t>
            </a:fld>
            <a:endParaRPr lang="en-US"/>
          </a:p>
        </p:txBody>
      </p:sp>
      <p:sp>
        <p:nvSpPr>
          <p:cNvPr id="5" name="Footer Placeholder 4">
            <a:extLst>
              <a:ext uri="{FF2B5EF4-FFF2-40B4-BE49-F238E27FC236}">
                <a16:creationId xmlns:a16="http://schemas.microsoft.com/office/drawing/2014/main" id="{CD74A384-7F30-4E98-97C9-026B137E0F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120FA7-EF75-48A3-9A17-B842F8B47A56}"/>
              </a:ext>
            </a:extLst>
          </p:cNvPr>
          <p:cNvSpPr>
            <a:spLocks noGrp="1"/>
          </p:cNvSpPr>
          <p:nvPr>
            <p:ph type="sldNum" sz="quarter" idx="12"/>
          </p:nvPr>
        </p:nvSpPr>
        <p:spPr/>
        <p:txBody>
          <a:bodyPr/>
          <a:lstStyle/>
          <a:p>
            <a:fld id="{579B6042-4BCF-4A84-96A0-A4C6C9D77514}" type="slidenum">
              <a:rPr lang="en-US" smtClean="0"/>
              <a:t>‹#›</a:t>
            </a:fld>
            <a:endParaRPr lang="en-US"/>
          </a:p>
        </p:txBody>
      </p:sp>
    </p:spTree>
    <p:extLst>
      <p:ext uri="{BB962C8B-B14F-4D97-AF65-F5344CB8AC3E}">
        <p14:creationId xmlns:p14="http://schemas.microsoft.com/office/powerpoint/2010/main" val="2500722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AFD1A-C208-437B-9CDA-89624C2806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84EB23-B3C3-46C9-AB5D-5B02BCAC16D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E6DCB5-A653-47E0-98C2-43767E47530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F8EE2C-67AF-4A06-8CF9-B7BD358C3B23}"/>
              </a:ext>
            </a:extLst>
          </p:cNvPr>
          <p:cNvSpPr>
            <a:spLocks noGrp="1"/>
          </p:cNvSpPr>
          <p:nvPr>
            <p:ph type="dt" sz="half" idx="10"/>
          </p:nvPr>
        </p:nvSpPr>
        <p:spPr/>
        <p:txBody>
          <a:bodyPr/>
          <a:lstStyle/>
          <a:p>
            <a:fld id="{533925F4-103B-45EE-95C7-171674101056}" type="datetimeFigureOut">
              <a:rPr lang="en-US" smtClean="0"/>
              <a:t>6/19/2019</a:t>
            </a:fld>
            <a:endParaRPr lang="en-US"/>
          </a:p>
        </p:txBody>
      </p:sp>
      <p:sp>
        <p:nvSpPr>
          <p:cNvPr id="6" name="Footer Placeholder 5">
            <a:extLst>
              <a:ext uri="{FF2B5EF4-FFF2-40B4-BE49-F238E27FC236}">
                <a16:creationId xmlns:a16="http://schemas.microsoft.com/office/drawing/2014/main" id="{4C71FB22-A8D7-41D0-BF21-DF0E32AD5A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110E59-7DB0-4714-8694-D07E05D801D5}"/>
              </a:ext>
            </a:extLst>
          </p:cNvPr>
          <p:cNvSpPr>
            <a:spLocks noGrp="1"/>
          </p:cNvSpPr>
          <p:nvPr>
            <p:ph type="sldNum" sz="quarter" idx="12"/>
          </p:nvPr>
        </p:nvSpPr>
        <p:spPr/>
        <p:txBody>
          <a:bodyPr/>
          <a:lstStyle/>
          <a:p>
            <a:fld id="{579B6042-4BCF-4A84-96A0-A4C6C9D77514}" type="slidenum">
              <a:rPr lang="en-US" smtClean="0"/>
              <a:t>‹#›</a:t>
            </a:fld>
            <a:endParaRPr lang="en-US"/>
          </a:p>
        </p:txBody>
      </p:sp>
    </p:spTree>
    <p:extLst>
      <p:ext uri="{BB962C8B-B14F-4D97-AF65-F5344CB8AC3E}">
        <p14:creationId xmlns:p14="http://schemas.microsoft.com/office/powerpoint/2010/main" val="120288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5F640-5D9E-44D3-9D0B-976AE8158F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7A834D-4DD1-4975-8B69-9DD4C10A70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93FC8E6-BE7E-42F8-BD94-58F425ACB9A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104828-02D3-4650-AF55-C5738C17E2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051452B-A47D-4AE3-8A35-0D5A1FB6A10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9FDE45-26C8-4C5D-B4E6-DBFADD0204CC}"/>
              </a:ext>
            </a:extLst>
          </p:cNvPr>
          <p:cNvSpPr>
            <a:spLocks noGrp="1"/>
          </p:cNvSpPr>
          <p:nvPr>
            <p:ph type="dt" sz="half" idx="10"/>
          </p:nvPr>
        </p:nvSpPr>
        <p:spPr/>
        <p:txBody>
          <a:bodyPr/>
          <a:lstStyle/>
          <a:p>
            <a:fld id="{533925F4-103B-45EE-95C7-171674101056}" type="datetimeFigureOut">
              <a:rPr lang="en-US" smtClean="0"/>
              <a:t>6/19/2019</a:t>
            </a:fld>
            <a:endParaRPr lang="en-US"/>
          </a:p>
        </p:txBody>
      </p:sp>
      <p:sp>
        <p:nvSpPr>
          <p:cNvPr id="8" name="Footer Placeholder 7">
            <a:extLst>
              <a:ext uri="{FF2B5EF4-FFF2-40B4-BE49-F238E27FC236}">
                <a16:creationId xmlns:a16="http://schemas.microsoft.com/office/drawing/2014/main" id="{3EE094CF-7CD3-4E99-83F4-1392EA6FEA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AB5D32C-2E60-4461-A191-0F9C64DA92DE}"/>
              </a:ext>
            </a:extLst>
          </p:cNvPr>
          <p:cNvSpPr>
            <a:spLocks noGrp="1"/>
          </p:cNvSpPr>
          <p:nvPr>
            <p:ph type="sldNum" sz="quarter" idx="12"/>
          </p:nvPr>
        </p:nvSpPr>
        <p:spPr/>
        <p:txBody>
          <a:bodyPr/>
          <a:lstStyle/>
          <a:p>
            <a:fld id="{579B6042-4BCF-4A84-96A0-A4C6C9D77514}" type="slidenum">
              <a:rPr lang="en-US" smtClean="0"/>
              <a:t>‹#›</a:t>
            </a:fld>
            <a:endParaRPr lang="en-US"/>
          </a:p>
        </p:txBody>
      </p:sp>
    </p:spTree>
    <p:extLst>
      <p:ext uri="{BB962C8B-B14F-4D97-AF65-F5344CB8AC3E}">
        <p14:creationId xmlns:p14="http://schemas.microsoft.com/office/powerpoint/2010/main" val="3136103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5AD22-9C01-42EB-8F1F-4BFF6F7A6F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139ED7-D9EE-4AE1-9ECB-47F519BCC054}"/>
              </a:ext>
            </a:extLst>
          </p:cNvPr>
          <p:cNvSpPr>
            <a:spLocks noGrp="1"/>
          </p:cNvSpPr>
          <p:nvPr>
            <p:ph type="dt" sz="half" idx="10"/>
          </p:nvPr>
        </p:nvSpPr>
        <p:spPr/>
        <p:txBody>
          <a:bodyPr/>
          <a:lstStyle/>
          <a:p>
            <a:fld id="{533925F4-103B-45EE-95C7-171674101056}" type="datetimeFigureOut">
              <a:rPr lang="en-US" smtClean="0"/>
              <a:t>6/19/2019</a:t>
            </a:fld>
            <a:endParaRPr lang="en-US"/>
          </a:p>
        </p:txBody>
      </p:sp>
      <p:sp>
        <p:nvSpPr>
          <p:cNvPr id="4" name="Footer Placeholder 3">
            <a:extLst>
              <a:ext uri="{FF2B5EF4-FFF2-40B4-BE49-F238E27FC236}">
                <a16:creationId xmlns:a16="http://schemas.microsoft.com/office/drawing/2014/main" id="{D61CE938-8936-4C96-8D23-8D830AB199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263AF1-7537-469D-B002-EEDC6FC14176}"/>
              </a:ext>
            </a:extLst>
          </p:cNvPr>
          <p:cNvSpPr>
            <a:spLocks noGrp="1"/>
          </p:cNvSpPr>
          <p:nvPr>
            <p:ph type="sldNum" sz="quarter" idx="12"/>
          </p:nvPr>
        </p:nvSpPr>
        <p:spPr/>
        <p:txBody>
          <a:bodyPr/>
          <a:lstStyle/>
          <a:p>
            <a:fld id="{579B6042-4BCF-4A84-96A0-A4C6C9D77514}" type="slidenum">
              <a:rPr lang="en-US" smtClean="0"/>
              <a:t>‹#›</a:t>
            </a:fld>
            <a:endParaRPr lang="en-US"/>
          </a:p>
        </p:txBody>
      </p:sp>
    </p:spTree>
    <p:extLst>
      <p:ext uri="{BB962C8B-B14F-4D97-AF65-F5344CB8AC3E}">
        <p14:creationId xmlns:p14="http://schemas.microsoft.com/office/powerpoint/2010/main" val="4095247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7EA610-8809-4DFE-AC8F-15D5390F4094}"/>
              </a:ext>
            </a:extLst>
          </p:cNvPr>
          <p:cNvSpPr>
            <a:spLocks noGrp="1"/>
          </p:cNvSpPr>
          <p:nvPr>
            <p:ph type="dt" sz="half" idx="10"/>
          </p:nvPr>
        </p:nvSpPr>
        <p:spPr/>
        <p:txBody>
          <a:bodyPr/>
          <a:lstStyle/>
          <a:p>
            <a:fld id="{533925F4-103B-45EE-95C7-171674101056}" type="datetimeFigureOut">
              <a:rPr lang="en-US" smtClean="0"/>
              <a:t>6/19/2019</a:t>
            </a:fld>
            <a:endParaRPr lang="en-US"/>
          </a:p>
        </p:txBody>
      </p:sp>
      <p:sp>
        <p:nvSpPr>
          <p:cNvPr id="3" name="Footer Placeholder 2">
            <a:extLst>
              <a:ext uri="{FF2B5EF4-FFF2-40B4-BE49-F238E27FC236}">
                <a16:creationId xmlns:a16="http://schemas.microsoft.com/office/drawing/2014/main" id="{AD7A7E69-730B-4411-AFA8-CAC6ADB58F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F249D8D-BBD1-4221-85D7-F8412F7D9CFF}"/>
              </a:ext>
            </a:extLst>
          </p:cNvPr>
          <p:cNvSpPr>
            <a:spLocks noGrp="1"/>
          </p:cNvSpPr>
          <p:nvPr>
            <p:ph type="sldNum" sz="quarter" idx="12"/>
          </p:nvPr>
        </p:nvSpPr>
        <p:spPr/>
        <p:txBody>
          <a:bodyPr/>
          <a:lstStyle/>
          <a:p>
            <a:fld id="{579B6042-4BCF-4A84-96A0-A4C6C9D77514}" type="slidenum">
              <a:rPr lang="en-US" smtClean="0"/>
              <a:t>‹#›</a:t>
            </a:fld>
            <a:endParaRPr lang="en-US"/>
          </a:p>
        </p:txBody>
      </p:sp>
    </p:spTree>
    <p:extLst>
      <p:ext uri="{BB962C8B-B14F-4D97-AF65-F5344CB8AC3E}">
        <p14:creationId xmlns:p14="http://schemas.microsoft.com/office/powerpoint/2010/main" val="320884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0A274-4BF9-4BCC-8048-26D86EA7F9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13D574-D6F2-4DC1-9A1A-038CEF4C8E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144929-91C6-43D5-AD00-E5B7B39D81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D18E26C-74AE-462E-8079-EBBD58D11494}"/>
              </a:ext>
            </a:extLst>
          </p:cNvPr>
          <p:cNvSpPr>
            <a:spLocks noGrp="1"/>
          </p:cNvSpPr>
          <p:nvPr>
            <p:ph type="dt" sz="half" idx="10"/>
          </p:nvPr>
        </p:nvSpPr>
        <p:spPr/>
        <p:txBody>
          <a:bodyPr/>
          <a:lstStyle/>
          <a:p>
            <a:fld id="{533925F4-103B-45EE-95C7-171674101056}" type="datetimeFigureOut">
              <a:rPr lang="en-US" smtClean="0"/>
              <a:t>6/19/2019</a:t>
            </a:fld>
            <a:endParaRPr lang="en-US"/>
          </a:p>
        </p:txBody>
      </p:sp>
      <p:sp>
        <p:nvSpPr>
          <p:cNvPr id="6" name="Footer Placeholder 5">
            <a:extLst>
              <a:ext uri="{FF2B5EF4-FFF2-40B4-BE49-F238E27FC236}">
                <a16:creationId xmlns:a16="http://schemas.microsoft.com/office/drawing/2014/main" id="{177C594C-D557-44ED-A80F-A0C811788B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127913-0F2A-430C-8A2D-5590783C4EAD}"/>
              </a:ext>
            </a:extLst>
          </p:cNvPr>
          <p:cNvSpPr>
            <a:spLocks noGrp="1"/>
          </p:cNvSpPr>
          <p:nvPr>
            <p:ph type="sldNum" sz="quarter" idx="12"/>
          </p:nvPr>
        </p:nvSpPr>
        <p:spPr/>
        <p:txBody>
          <a:bodyPr/>
          <a:lstStyle/>
          <a:p>
            <a:fld id="{579B6042-4BCF-4A84-96A0-A4C6C9D77514}" type="slidenum">
              <a:rPr lang="en-US" smtClean="0"/>
              <a:t>‹#›</a:t>
            </a:fld>
            <a:endParaRPr lang="en-US"/>
          </a:p>
        </p:txBody>
      </p:sp>
    </p:spTree>
    <p:extLst>
      <p:ext uri="{BB962C8B-B14F-4D97-AF65-F5344CB8AC3E}">
        <p14:creationId xmlns:p14="http://schemas.microsoft.com/office/powerpoint/2010/main" val="1292112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2BF4D-B8DD-46A9-BEDC-22CD0974FD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B78664-1595-4B71-A7FD-5BFBEDD964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89C65F4-8836-4089-A6F0-D63D40CDB2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102D63E-9420-437C-BE16-943D5346FECB}"/>
              </a:ext>
            </a:extLst>
          </p:cNvPr>
          <p:cNvSpPr>
            <a:spLocks noGrp="1"/>
          </p:cNvSpPr>
          <p:nvPr>
            <p:ph type="dt" sz="half" idx="10"/>
          </p:nvPr>
        </p:nvSpPr>
        <p:spPr/>
        <p:txBody>
          <a:bodyPr/>
          <a:lstStyle/>
          <a:p>
            <a:fld id="{533925F4-103B-45EE-95C7-171674101056}" type="datetimeFigureOut">
              <a:rPr lang="en-US" smtClean="0"/>
              <a:t>6/19/2019</a:t>
            </a:fld>
            <a:endParaRPr lang="en-US"/>
          </a:p>
        </p:txBody>
      </p:sp>
      <p:sp>
        <p:nvSpPr>
          <p:cNvPr id="6" name="Footer Placeholder 5">
            <a:extLst>
              <a:ext uri="{FF2B5EF4-FFF2-40B4-BE49-F238E27FC236}">
                <a16:creationId xmlns:a16="http://schemas.microsoft.com/office/drawing/2014/main" id="{316BFA0D-E420-4B0F-A6D6-6351FB77EB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297502-71F7-45CE-AB7D-E3CC4B999460}"/>
              </a:ext>
            </a:extLst>
          </p:cNvPr>
          <p:cNvSpPr>
            <a:spLocks noGrp="1"/>
          </p:cNvSpPr>
          <p:nvPr>
            <p:ph type="sldNum" sz="quarter" idx="12"/>
          </p:nvPr>
        </p:nvSpPr>
        <p:spPr/>
        <p:txBody>
          <a:bodyPr/>
          <a:lstStyle/>
          <a:p>
            <a:fld id="{579B6042-4BCF-4A84-96A0-A4C6C9D77514}" type="slidenum">
              <a:rPr lang="en-US" smtClean="0"/>
              <a:t>‹#›</a:t>
            </a:fld>
            <a:endParaRPr lang="en-US"/>
          </a:p>
        </p:txBody>
      </p:sp>
    </p:spTree>
    <p:extLst>
      <p:ext uri="{BB962C8B-B14F-4D97-AF65-F5344CB8AC3E}">
        <p14:creationId xmlns:p14="http://schemas.microsoft.com/office/powerpoint/2010/main" val="2252675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AEDC29-C80E-462E-9D9F-0421A529A1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B16D4E-42DA-421B-A889-F19FAA9457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367883-FA29-4964-A0F9-9A5686EFB0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3925F4-103B-45EE-95C7-171674101056}" type="datetimeFigureOut">
              <a:rPr lang="en-US" smtClean="0"/>
              <a:t>6/19/2019</a:t>
            </a:fld>
            <a:endParaRPr lang="en-US"/>
          </a:p>
        </p:txBody>
      </p:sp>
      <p:sp>
        <p:nvSpPr>
          <p:cNvPr id="5" name="Footer Placeholder 4">
            <a:extLst>
              <a:ext uri="{FF2B5EF4-FFF2-40B4-BE49-F238E27FC236}">
                <a16:creationId xmlns:a16="http://schemas.microsoft.com/office/drawing/2014/main" id="{B13AA38E-7E72-4433-BC38-9F29D57E58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319CF3C-0B01-4D7D-A60E-BDFD698388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9B6042-4BCF-4A84-96A0-A4C6C9D77514}" type="slidenum">
              <a:rPr lang="en-US" smtClean="0"/>
              <a:t>‹#›</a:t>
            </a:fld>
            <a:endParaRPr lang="en-US"/>
          </a:p>
        </p:txBody>
      </p:sp>
    </p:spTree>
    <p:extLst>
      <p:ext uri="{BB962C8B-B14F-4D97-AF65-F5344CB8AC3E}">
        <p14:creationId xmlns:p14="http://schemas.microsoft.com/office/powerpoint/2010/main" val="3697920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816B18C-D587-4EC5-81A0-8D813D6EB3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FC9EBD-A8F9-43F6-A4A8-09D4990E3637}" type="datetimeFigureOut">
              <a:rPr lang="en-US" smtClean="0"/>
              <a:t>6/19/2019</a:t>
            </a:fld>
            <a:endParaRPr lang="en-US"/>
          </a:p>
        </p:txBody>
      </p:sp>
      <p:sp>
        <p:nvSpPr>
          <p:cNvPr id="6" name="Slide Number Placeholder 5">
            <a:extLst>
              <a:ext uri="{FF2B5EF4-FFF2-40B4-BE49-F238E27FC236}">
                <a16:creationId xmlns:a16="http://schemas.microsoft.com/office/drawing/2014/main" id="{75C9BF74-3459-41C9-8C97-316957D2C1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053614-8382-42CA-A9D7-44E141A97A6E}" type="slidenum">
              <a:rPr lang="en-US" smtClean="0"/>
              <a:t>‹#›</a:t>
            </a:fld>
            <a:endParaRPr lang="en-US"/>
          </a:p>
        </p:txBody>
      </p:sp>
      <p:sp>
        <p:nvSpPr>
          <p:cNvPr id="9" name="Title Placeholder 8">
            <a:extLst>
              <a:ext uri="{FF2B5EF4-FFF2-40B4-BE49-F238E27FC236}">
                <a16:creationId xmlns:a16="http://schemas.microsoft.com/office/drawing/2014/main" id="{C8F638EF-9F5A-3F4D-87D1-AAEC0CB8323E}"/>
              </a:ext>
            </a:extLst>
          </p:cNvPr>
          <p:cNvSpPr>
            <a:spLocks noGrp="1"/>
          </p:cNvSpPr>
          <p:nvPr>
            <p:ph type="title"/>
          </p:nvPr>
        </p:nvSpPr>
        <p:spPr>
          <a:xfrm>
            <a:off x="838200" y="287718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40505632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hyperlink" Target="mailto:dmckeown@gpisd.net"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hyperlink" Target="mailto:kacuna@gpisd.ne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hyperlink" Target="https://www.pca.state.mn.us/air/volkswagen-settlement" TargetMode="External"/><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9CCEB-E38D-4393-A729-93C85B6745B4}"/>
              </a:ext>
            </a:extLst>
          </p:cNvPr>
          <p:cNvSpPr>
            <a:spLocks noGrp="1"/>
          </p:cNvSpPr>
          <p:nvPr>
            <p:ph type="title"/>
          </p:nvPr>
        </p:nvSpPr>
        <p:spPr/>
        <p:txBody>
          <a:bodyPr/>
          <a:lstStyle/>
          <a:p>
            <a:r>
              <a:rPr lang="en-US" dirty="0"/>
              <a:t>Adding a Charging Station to your City</a:t>
            </a:r>
          </a:p>
        </p:txBody>
      </p:sp>
      <p:sp>
        <p:nvSpPr>
          <p:cNvPr id="3" name="Text Placeholder 2">
            <a:extLst>
              <a:ext uri="{FF2B5EF4-FFF2-40B4-BE49-F238E27FC236}">
                <a16:creationId xmlns:a16="http://schemas.microsoft.com/office/drawing/2014/main" id="{1E2A2B25-7DE7-40DE-A54D-1DA3682AC11F}"/>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720054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3DE86-B277-42C0-B333-A034F03E7E46}"/>
              </a:ext>
            </a:extLst>
          </p:cNvPr>
          <p:cNvSpPr>
            <a:spLocks noGrp="1"/>
          </p:cNvSpPr>
          <p:nvPr>
            <p:ph type="title"/>
          </p:nvPr>
        </p:nvSpPr>
        <p:spPr/>
        <p:txBody>
          <a:bodyPr/>
          <a:lstStyle/>
          <a:p>
            <a:r>
              <a:rPr lang="en-US">
                <a:latin typeface="Arial"/>
                <a:cs typeface="Arial"/>
              </a:rPr>
              <a:t>To Charge for Power or Not?</a:t>
            </a:r>
          </a:p>
        </p:txBody>
      </p:sp>
      <p:sp>
        <p:nvSpPr>
          <p:cNvPr id="3" name="Text Placeholder 2">
            <a:extLst>
              <a:ext uri="{FF2B5EF4-FFF2-40B4-BE49-F238E27FC236}">
                <a16:creationId xmlns:a16="http://schemas.microsoft.com/office/drawing/2014/main" id="{B94FC4F3-0243-4FBD-A8E9-99309103EC6F}"/>
              </a:ext>
            </a:extLst>
          </p:cNvPr>
          <p:cNvSpPr>
            <a:spLocks noGrp="1"/>
          </p:cNvSpPr>
          <p:nvPr>
            <p:ph type="body" sz="quarter" idx="10"/>
          </p:nvPr>
        </p:nvSpPr>
        <p:spPr>
          <a:xfrm>
            <a:off x="735724" y="2022652"/>
            <a:ext cx="6717475" cy="4717886"/>
          </a:xfrm>
        </p:spPr>
        <p:txBody>
          <a:bodyPr anchor="t"/>
          <a:lstStyle/>
          <a:p>
            <a:r>
              <a:rPr lang="en-US" sz="2400" b="1" dirty="0">
                <a:latin typeface="Arial"/>
                <a:cs typeface="Arial"/>
              </a:rPr>
              <a:t>Level 2</a:t>
            </a:r>
            <a:r>
              <a:rPr lang="en-US" sz="2400" dirty="0">
                <a:latin typeface="Arial"/>
                <a:cs typeface="Arial"/>
              </a:rPr>
              <a:t>: extra equipment cost required to collect payment generally outweighs the potential for income from charging users</a:t>
            </a:r>
          </a:p>
          <a:p>
            <a:pPr lvl="1"/>
            <a:r>
              <a:rPr lang="en-US" sz="2000" dirty="0">
                <a:latin typeface="Arial"/>
                <a:cs typeface="Arial"/>
              </a:rPr>
              <a:t>There are some creative ways to collect payment with a "dumb" charger</a:t>
            </a:r>
          </a:p>
          <a:p>
            <a:r>
              <a:rPr lang="en-US" sz="2400" b="1" dirty="0">
                <a:latin typeface="Arial"/>
                <a:cs typeface="Arial"/>
              </a:rPr>
              <a:t>DC Fast Chargers</a:t>
            </a:r>
            <a:r>
              <a:rPr lang="en-US" sz="2400" dirty="0">
                <a:latin typeface="Arial"/>
                <a:cs typeface="Arial"/>
              </a:rPr>
              <a:t>: many choose to charge fees due to the expensive installation costs, knowing it is unlikely that you will recoup the price of installation </a:t>
            </a:r>
          </a:p>
          <a:p>
            <a:endParaRPr lang="en-US" sz="2400" dirty="0"/>
          </a:p>
        </p:txBody>
      </p:sp>
    </p:spTree>
    <p:extLst>
      <p:ext uri="{BB962C8B-B14F-4D97-AF65-F5344CB8AC3E}">
        <p14:creationId xmlns:p14="http://schemas.microsoft.com/office/powerpoint/2010/main" val="2220955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A3162-2126-4DA2-A0E2-3C3447C8ED29}"/>
              </a:ext>
            </a:extLst>
          </p:cNvPr>
          <p:cNvSpPr>
            <a:spLocks noGrp="1"/>
          </p:cNvSpPr>
          <p:nvPr>
            <p:ph type="title"/>
          </p:nvPr>
        </p:nvSpPr>
        <p:spPr/>
        <p:txBody>
          <a:bodyPr/>
          <a:lstStyle/>
          <a:p>
            <a:r>
              <a:rPr lang="en-US"/>
              <a:t>Bluff Country Co-op</a:t>
            </a:r>
          </a:p>
        </p:txBody>
      </p:sp>
      <p:sp>
        <p:nvSpPr>
          <p:cNvPr id="3" name="Text Placeholder 2">
            <a:extLst>
              <a:ext uri="{FF2B5EF4-FFF2-40B4-BE49-F238E27FC236}">
                <a16:creationId xmlns:a16="http://schemas.microsoft.com/office/drawing/2014/main" id="{3962DE4D-4ADC-47E7-A586-CA686E75F59B}"/>
              </a:ext>
            </a:extLst>
          </p:cNvPr>
          <p:cNvSpPr>
            <a:spLocks noGrp="1"/>
          </p:cNvSpPr>
          <p:nvPr>
            <p:ph type="body" sz="quarter" idx="10"/>
          </p:nvPr>
        </p:nvSpPr>
        <p:spPr>
          <a:xfrm>
            <a:off x="560408" y="1889514"/>
            <a:ext cx="7043738" cy="4664075"/>
          </a:xfrm>
        </p:spPr>
        <p:txBody>
          <a:bodyPr anchor="t"/>
          <a:lstStyle/>
          <a:p>
            <a:r>
              <a:rPr lang="en-US" sz="3600" dirty="0"/>
              <a:t>Asks for a suggested donation of $2 per hour of charge</a:t>
            </a:r>
          </a:p>
          <a:p>
            <a:r>
              <a:rPr lang="en-US" sz="3600" dirty="0"/>
              <a:t>People give money to cashiers inside the co-op</a:t>
            </a:r>
          </a:p>
          <a:p>
            <a:r>
              <a:rPr lang="en-US" sz="3600" dirty="0">
                <a:latin typeface="Arial"/>
                <a:cs typeface="Arial"/>
              </a:rPr>
              <a:t>Allowed the co-op to install a cheaper, level 2 station and still receive income from folks using it!</a:t>
            </a:r>
          </a:p>
        </p:txBody>
      </p:sp>
      <p:pic>
        <p:nvPicPr>
          <p:cNvPr id="6" name="Picture 5">
            <a:extLst>
              <a:ext uri="{FF2B5EF4-FFF2-40B4-BE49-F238E27FC236}">
                <a16:creationId xmlns:a16="http://schemas.microsoft.com/office/drawing/2014/main" id="{D1EF9D23-A31A-4962-81C7-B5479765F5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81938" y="4221552"/>
            <a:ext cx="4310062" cy="2636448"/>
          </a:xfrm>
          <a:prstGeom prst="rect">
            <a:avLst/>
          </a:prstGeom>
        </p:spPr>
      </p:pic>
      <p:pic>
        <p:nvPicPr>
          <p:cNvPr id="8" name="Picture 7">
            <a:extLst>
              <a:ext uri="{FF2B5EF4-FFF2-40B4-BE49-F238E27FC236}">
                <a16:creationId xmlns:a16="http://schemas.microsoft.com/office/drawing/2014/main" id="{0D15F2FB-2743-4DDF-805D-935D6B0A5D2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01710" y="1325563"/>
            <a:ext cx="3090290" cy="2908889"/>
          </a:xfrm>
          <a:prstGeom prst="rect">
            <a:avLst/>
          </a:prstGeom>
        </p:spPr>
      </p:pic>
    </p:spTree>
    <p:extLst>
      <p:ext uri="{BB962C8B-B14F-4D97-AF65-F5344CB8AC3E}">
        <p14:creationId xmlns:p14="http://schemas.microsoft.com/office/powerpoint/2010/main" val="2335771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A7AED-D6F4-458F-BC97-EC04D253B607}"/>
              </a:ext>
            </a:extLst>
          </p:cNvPr>
          <p:cNvSpPr>
            <a:spLocks noGrp="1"/>
          </p:cNvSpPr>
          <p:nvPr>
            <p:ph type="title"/>
          </p:nvPr>
        </p:nvSpPr>
        <p:spPr/>
        <p:txBody>
          <a:bodyPr>
            <a:normAutofit/>
          </a:bodyPr>
          <a:lstStyle/>
          <a:p>
            <a:r>
              <a:rPr lang="en-US" sz="3600">
                <a:latin typeface="Arial"/>
                <a:cs typeface="Arial"/>
              </a:rPr>
              <a:t>Where to Locate Chargers in a Community</a:t>
            </a:r>
          </a:p>
        </p:txBody>
      </p:sp>
      <p:sp>
        <p:nvSpPr>
          <p:cNvPr id="3" name="Text Placeholder 2">
            <a:extLst>
              <a:ext uri="{FF2B5EF4-FFF2-40B4-BE49-F238E27FC236}">
                <a16:creationId xmlns:a16="http://schemas.microsoft.com/office/drawing/2014/main" id="{E9C4FE18-59ED-414B-AEBB-FD2124F3CFE8}"/>
              </a:ext>
            </a:extLst>
          </p:cNvPr>
          <p:cNvSpPr>
            <a:spLocks noGrp="1"/>
          </p:cNvSpPr>
          <p:nvPr>
            <p:ph type="body" sz="quarter" idx="10"/>
          </p:nvPr>
        </p:nvSpPr>
        <p:spPr/>
        <p:txBody>
          <a:bodyPr anchor="t"/>
          <a:lstStyle/>
          <a:p>
            <a:r>
              <a:rPr lang="en-US" sz="3200" dirty="0"/>
              <a:t>Good site locations: Anywhere people stop for 2+ hours (theaters, restaurants, shops, ski hills, etc.)</a:t>
            </a:r>
          </a:p>
          <a:p>
            <a:r>
              <a:rPr lang="en-US" sz="3200" dirty="0">
                <a:latin typeface="Arial"/>
                <a:cs typeface="Arial"/>
              </a:rPr>
              <a:t>For DCFC infrastructure: install them along major public corridors and near amenities for maximum use</a:t>
            </a:r>
          </a:p>
          <a:p>
            <a:r>
              <a:rPr lang="en-US" sz="3200" dirty="0">
                <a:latin typeface="Arial"/>
                <a:cs typeface="Arial"/>
              </a:rPr>
              <a:t>See the Drive Electric MN site selection tools!</a:t>
            </a:r>
          </a:p>
          <a:p>
            <a:endParaRPr lang="en-US" sz="3200" dirty="0"/>
          </a:p>
        </p:txBody>
      </p:sp>
      <p:pic>
        <p:nvPicPr>
          <p:cNvPr id="6" name="Picture 5">
            <a:extLst>
              <a:ext uri="{FF2B5EF4-FFF2-40B4-BE49-F238E27FC236}">
                <a16:creationId xmlns:a16="http://schemas.microsoft.com/office/drawing/2014/main" id="{40F9B94C-F46C-467E-8E00-E3E3BA1194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54534" y="1325564"/>
            <a:ext cx="3437466" cy="2958570"/>
          </a:xfrm>
          <a:prstGeom prst="rect">
            <a:avLst/>
          </a:prstGeom>
        </p:spPr>
      </p:pic>
      <p:pic>
        <p:nvPicPr>
          <p:cNvPr id="5" name="Picture 4">
            <a:extLst>
              <a:ext uri="{FF2B5EF4-FFF2-40B4-BE49-F238E27FC236}">
                <a16:creationId xmlns:a16="http://schemas.microsoft.com/office/drawing/2014/main" id="{1C149B74-1A2E-4747-8BC5-91D5616FD69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54534" y="4284134"/>
            <a:ext cx="3437466" cy="2573866"/>
          </a:xfrm>
          <a:prstGeom prst="rect">
            <a:avLst/>
          </a:prstGeom>
        </p:spPr>
      </p:pic>
    </p:spTree>
    <p:extLst>
      <p:ext uri="{BB962C8B-B14F-4D97-AF65-F5344CB8AC3E}">
        <p14:creationId xmlns:p14="http://schemas.microsoft.com/office/powerpoint/2010/main" val="3791968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3C6DF-616C-456B-AD34-0D332E7E6F91}"/>
              </a:ext>
            </a:extLst>
          </p:cNvPr>
          <p:cNvSpPr>
            <a:spLocks noGrp="1"/>
          </p:cNvSpPr>
          <p:nvPr>
            <p:ph type="title"/>
          </p:nvPr>
        </p:nvSpPr>
        <p:spPr/>
        <p:txBody>
          <a:bodyPr/>
          <a:lstStyle/>
          <a:p>
            <a:r>
              <a:rPr lang="en-US"/>
              <a:t>Business Opportunities for Charging</a:t>
            </a:r>
          </a:p>
        </p:txBody>
      </p:sp>
      <p:sp>
        <p:nvSpPr>
          <p:cNvPr id="3" name="Text Placeholder 2">
            <a:extLst>
              <a:ext uri="{FF2B5EF4-FFF2-40B4-BE49-F238E27FC236}">
                <a16:creationId xmlns:a16="http://schemas.microsoft.com/office/drawing/2014/main" id="{60ABE2B9-1BED-48CB-9B4B-A2700A506AD5}"/>
              </a:ext>
            </a:extLst>
          </p:cNvPr>
          <p:cNvSpPr>
            <a:spLocks noGrp="1"/>
          </p:cNvSpPr>
          <p:nvPr>
            <p:ph type="body" sz="quarter" idx="10"/>
          </p:nvPr>
        </p:nvSpPr>
        <p:spPr>
          <a:xfrm>
            <a:off x="568869" y="1786023"/>
            <a:ext cx="7043738" cy="4664075"/>
          </a:xfrm>
        </p:spPr>
        <p:txBody>
          <a:bodyPr anchor="t"/>
          <a:lstStyle/>
          <a:p>
            <a:r>
              <a:rPr lang="en-US" sz="2400" dirty="0">
                <a:latin typeface="Arial"/>
                <a:cs typeface="Arial"/>
              </a:rPr>
              <a:t>Charging an EV takes longer than filling a tank with gas but also encourages EV owners to spend dollars in the local economy</a:t>
            </a:r>
          </a:p>
          <a:p>
            <a:r>
              <a:rPr lang="en-US" sz="2400" dirty="0">
                <a:latin typeface="Arial"/>
                <a:cs typeface="Arial"/>
              </a:rPr>
              <a:t>Places where customers spend 2+ hours are perfect candidates to host EV charging stations</a:t>
            </a:r>
          </a:p>
          <a:p>
            <a:r>
              <a:rPr lang="en-US" sz="2400" dirty="0">
                <a:latin typeface="Arial"/>
                <a:cs typeface="Arial"/>
              </a:rPr>
              <a:t>Restaurants, hotels, shops, theaters, libraries, </a:t>
            </a:r>
            <a:r>
              <a:rPr lang="en-US" sz="2400" dirty="0" err="1">
                <a:latin typeface="Arial"/>
                <a:cs typeface="Arial"/>
              </a:rPr>
              <a:t>etc</a:t>
            </a:r>
            <a:r>
              <a:rPr lang="en-US" sz="2400" dirty="0">
                <a:latin typeface="Arial"/>
                <a:cs typeface="Arial"/>
              </a:rPr>
              <a:t>…</a:t>
            </a:r>
          </a:p>
          <a:p>
            <a:pPr lvl="1"/>
            <a:r>
              <a:rPr lang="en-US" sz="2000" dirty="0">
                <a:latin typeface="Arial"/>
                <a:cs typeface="Arial"/>
              </a:rPr>
              <a:t>EV owners love finding a business that they can patronize and charge their vehicle at the same time</a:t>
            </a:r>
          </a:p>
          <a:p>
            <a:endParaRPr lang="en-US" sz="2400" dirty="0"/>
          </a:p>
        </p:txBody>
      </p:sp>
      <p:pic>
        <p:nvPicPr>
          <p:cNvPr id="6" name="Picture 5">
            <a:extLst>
              <a:ext uri="{FF2B5EF4-FFF2-40B4-BE49-F238E27FC236}">
                <a16:creationId xmlns:a16="http://schemas.microsoft.com/office/drawing/2014/main" id="{F42E1878-6C63-44F6-BC6F-36240CB840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01263" y="1378123"/>
            <a:ext cx="4090737" cy="5479877"/>
          </a:xfrm>
          <a:prstGeom prst="rect">
            <a:avLst/>
          </a:prstGeom>
        </p:spPr>
      </p:pic>
    </p:spTree>
    <p:extLst>
      <p:ext uri="{BB962C8B-B14F-4D97-AF65-F5344CB8AC3E}">
        <p14:creationId xmlns:p14="http://schemas.microsoft.com/office/powerpoint/2010/main" val="1579251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4C6D6-C499-4ED5-992B-0987ECFAE699}"/>
              </a:ext>
            </a:extLst>
          </p:cNvPr>
          <p:cNvSpPr>
            <a:spLocks noGrp="1"/>
          </p:cNvSpPr>
          <p:nvPr>
            <p:ph type="title"/>
          </p:nvPr>
        </p:nvSpPr>
        <p:spPr/>
        <p:txBody>
          <a:bodyPr/>
          <a:lstStyle/>
          <a:p>
            <a:r>
              <a:rPr lang="en-US" dirty="0"/>
              <a:t>Protect Your Charging Station</a:t>
            </a:r>
          </a:p>
        </p:txBody>
      </p:sp>
      <p:sp>
        <p:nvSpPr>
          <p:cNvPr id="3" name="Text Placeholder 2">
            <a:extLst>
              <a:ext uri="{FF2B5EF4-FFF2-40B4-BE49-F238E27FC236}">
                <a16:creationId xmlns:a16="http://schemas.microsoft.com/office/drawing/2014/main" id="{CB19E84D-DE24-4983-B8CA-F42CE7D9B6AF}"/>
              </a:ext>
            </a:extLst>
          </p:cNvPr>
          <p:cNvSpPr>
            <a:spLocks noGrp="1"/>
          </p:cNvSpPr>
          <p:nvPr>
            <p:ph type="body" sz="quarter" idx="10"/>
          </p:nvPr>
        </p:nvSpPr>
        <p:spPr>
          <a:xfrm>
            <a:off x="378507" y="1987654"/>
            <a:ext cx="7043738" cy="4664075"/>
          </a:xfrm>
        </p:spPr>
        <p:txBody>
          <a:bodyPr/>
          <a:lstStyle/>
          <a:p>
            <a:r>
              <a:rPr lang="en-US" sz="3200" dirty="0"/>
              <a:t>It is important to protect your charging station when it is installed</a:t>
            </a:r>
          </a:p>
          <a:p>
            <a:r>
              <a:rPr lang="en-US" sz="3200" dirty="0"/>
              <a:t>Bollards and wheel stops prevent accidental vandalism </a:t>
            </a:r>
          </a:p>
          <a:p>
            <a:r>
              <a:rPr lang="en-US" sz="3200" dirty="0"/>
              <a:t>Retractable cords help protect the electrical equipment from snowplows!</a:t>
            </a:r>
          </a:p>
        </p:txBody>
      </p:sp>
    </p:spTree>
    <p:extLst>
      <p:ext uri="{BB962C8B-B14F-4D97-AF65-F5344CB8AC3E}">
        <p14:creationId xmlns:p14="http://schemas.microsoft.com/office/powerpoint/2010/main" val="570469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AA961-5398-42FF-BE91-D3EA6916E2FD}"/>
              </a:ext>
            </a:extLst>
          </p:cNvPr>
          <p:cNvSpPr>
            <a:spLocks noGrp="1"/>
          </p:cNvSpPr>
          <p:nvPr>
            <p:ph type="title"/>
          </p:nvPr>
        </p:nvSpPr>
        <p:spPr/>
        <p:txBody>
          <a:bodyPr/>
          <a:lstStyle/>
          <a:p>
            <a:r>
              <a:rPr lang="en-US" dirty="0"/>
              <a:t>Promote Your Charging Station</a:t>
            </a:r>
          </a:p>
        </p:txBody>
      </p:sp>
      <p:sp>
        <p:nvSpPr>
          <p:cNvPr id="3" name="Text Placeholder 2">
            <a:extLst>
              <a:ext uri="{FF2B5EF4-FFF2-40B4-BE49-F238E27FC236}">
                <a16:creationId xmlns:a16="http://schemas.microsoft.com/office/drawing/2014/main" id="{6134A05F-44A3-491E-802D-29A71221E424}"/>
              </a:ext>
            </a:extLst>
          </p:cNvPr>
          <p:cNvSpPr>
            <a:spLocks noGrp="1"/>
          </p:cNvSpPr>
          <p:nvPr>
            <p:ph type="body" sz="quarter" idx="10"/>
          </p:nvPr>
        </p:nvSpPr>
        <p:spPr>
          <a:xfrm>
            <a:off x="525181" y="1751620"/>
            <a:ext cx="7043738" cy="4664075"/>
          </a:xfrm>
        </p:spPr>
        <p:txBody>
          <a:bodyPr/>
          <a:lstStyle/>
          <a:p>
            <a:r>
              <a:rPr lang="en-US" sz="3200" dirty="0"/>
              <a:t>Signs help guide users to your station and help to show it off!</a:t>
            </a:r>
          </a:p>
          <a:p>
            <a:r>
              <a:rPr lang="en-US" sz="3200" dirty="0"/>
              <a:t>Post your charging station on plugshare.com—it’s free</a:t>
            </a:r>
          </a:p>
          <a:p>
            <a:r>
              <a:rPr lang="en-US" sz="3200" dirty="0"/>
              <a:t>Establish a policy for non-EVs parking in the spot—a small fine or a police warning works well</a:t>
            </a:r>
          </a:p>
        </p:txBody>
      </p:sp>
      <p:pic>
        <p:nvPicPr>
          <p:cNvPr id="6" name="Picture 5">
            <a:extLst>
              <a:ext uri="{FF2B5EF4-FFF2-40B4-BE49-F238E27FC236}">
                <a16:creationId xmlns:a16="http://schemas.microsoft.com/office/drawing/2014/main" id="{001C9F73-188F-4E4C-B119-C224AE21634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839272" y="1575183"/>
            <a:ext cx="3827547" cy="5016951"/>
          </a:xfrm>
          <a:prstGeom prst="rect">
            <a:avLst/>
          </a:prstGeom>
        </p:spPr>
      </p:pic>
      <p:cxnSp>
        <p:nvCxnSpPr>
          <p:cNvPr id="7" name="Straight Arrow Connector 6">
            <a:extLst>
              <a:ext uri="{FF2B5EF4-FFF2-40B4-BE49-F238E27FC236}">
                <a16:creationId xmlns:a16="http://schemas.microsoft.com/office/drawing/2014/main" id="{2127B62E-8D95-4B77-ADB2-AE22BB4827C3}"/>
              </a:ext>
            </a:extLst>
          </p:cNvPr>
          <p:cNvCxnSpPr>
            <a:cxnSpLocks/>
          </p:cNvCxnSpPr>
          <p:nvPr/>
        </p:nvCxnSpPr>
        <p:spPr>
          <a:xfrm flipV="1">
            <a:off x="6499521" y="5920702"/>
            <a:ext cx="1243600" cy="5630"/>
          </a:xfrm>
          <a:prstGeom prst="straightConnector1">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7845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EA164-EAFB-4B89-91B5-9DD2EF32C4F5}"/>
              </a:ext>
            </a:extLst>
          </p:cNvPr>
          <p:cNvSpPr>
            <a:spLocks noGrp="1"/>
          </p:cNvSpPr>
          <p:nvPr>
            <p:ph type="title"/>
          </p:nvPr>
        </p:nvSpPr>
        <p:spPr/>
        <p:txBody>
          <a:bodyPr/>
          <a:lstStyle/>
          <a:p>
            <a:r>
              <a:rPr lang="en-US"/>
              <a:t>On Site Location Tips</a:t>
            </a:r>
          </a:p>
        </p:txBody>
      </p:sp>
      <p:sp>
        <p:nvSpPr>
          <p:cNvPr id="3" name="Text Placeholder 2">
            <a:extLst>
              <a:ext uri="{FF2B5EF4-FFF2-40B4-BE49-F238E27FC236}">
                <a16:creationId xmlns:a16="http://schemas.microsoft.com/office/drawing/2014/main" id="{0714C007-56F8-405C-BD85-BD6B32B9C9CA}"/>
              </a:ext>
            </a:extLst>
          </p:cNvPr>
          <p:cNvSpPr>
            <a:spLocks noGrp="1"/>
          </p:cNvSpPr>
          <p:nvPr>
            <p:ph type="body" sz="quarter" idx="10"/>
          </p:nvPr>
        </p:nvSpPr>
        <p:spPr>
          <a:xfrm>
            <a:off x="514109" y="1776549"/>
            <a:ext cx="5876925" cy="4664075"/>
          </a:xfrm>
        </p:spPr>
        <p:txBody>
          <a:bodyPr anchor="t"/>
          <a:lstStyle/>
          <a:p>
            <a:r>
              <a:rPr lang="en-US" dirty="0">
                <a:latin typeface="Arial"/>
                <a:cs typeface="Arial"/>
              </a:rPr>
              <a:t>Installing closer to electrical supply equipment reduces costs significantly</a:t>
            </a:r>
          </a:p>
          <a:p>
            <a:r>
              <a:rPr lang="en-US" dirty="0">
                <a:latin typeface="Arial"/>
                <a:cs typeface="Arial"/>
              </a:rPr>
              <a:t>Choosing a parking spot in a desirable location indicates you support EV drivers</a:t>
            </a:r>
          </a:p>
          <a:p>
            <a:r>
              <a:rPr lang="en-US" dirty="0">
                <a:latin typeface="Arial"/>
                <a:cs typeface="Arial"/>
              </a:rPr>
              <a:t>Well-lit locations help deter vandalism</a:t>
            </a:r>
          </a:p>
          <a:p>
            <a:endParaRPr lang="en-US" dirty="0"/>
          </a:p>
        </p:txBody>
      </p:sp>
      <p:pic>
        <p:nvPicPr>
          <p:cNvPr id="6" name="Picture 5">
            <a:extLst>
              <a:ext uri="{FF2B5EF4-FFF2-40B4-BE49-F238E27FC236}">
                <a16:creationId xmlns:a16="http://schemas.microsoft.com/office/drawing/2014/main" id="{A68DBC2F-3543-49D0-98D0-9AF0831962E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75112" y="1342369"/>
            <a:ext cx="4916888" cy="5532437"/>
          </a:xfrm>
          <a:prstGeom prst="rect">
            <a:avLst/>
          </a:prstGeom>
        </p:spPr>
      </p:pic>
    </p:spTree>
    <p:extLst>
      <p:ext uri="{BB962C8B-B14F-4D97-AF65-F5344CB8AC3E}">
        <p14:creationId xmlns:p14="http://schemas.microsoft.com/office/powerpoint/2010/main" val="3321085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9E3B9-1424-4798-8C36-E102B24DD30F}"/>
              </a:ext>
            </a:extLst>
          </p:cNvPr>
          <p:cNvSpPr>
            <a:spLocks noGrp="1"/>
          </p:cNvSpPr>
          <p:nvPr>
            <p:ph type="title"/>
          </p:nvPr>
        </p:nvSpPr>
        <p:spPr/>
        <p:txBody>
          <a:bodyPr/>
          <a:lstStyle/>
          <a:p>
            <a:r>
              <a:rPr lang="en-US"/>
              <a:t>Install Close to Power Supply</a:t>
            </a:r>
          </a:p>
        </p:txBody>
      </p:sp>
      <p:sp>
        <p:nvSpPr>
          <p:cNvPr id="3" name="Text Placeholder 2">
            <a:extLst>
              <a:ext uri="{FF2B5EF4-FFF2-40B4-BE49-F238E27FC236}">
                <a16:creationId xmlns:a16="http://schemas.microsoft.com/office/drawing/2014/main" id="{90E9AB9D-F552-420A-AA36-7C627BE84714}"/>
              </a:ext>
            </a:extLst>
          </p:cNvPr>
          <p:cNvSpPr>
            <a:spLocks noGrp="1"/>
          </p:cNvSpPr>
          <p:nvPr>
            <p:ph type="body" sz="quarter" idx="10"/>
          </p:nvPr>
        </p:nvSpPr>
        <p:spPr>
          <a:xfrm>
            <a:off x="838200" y="1755775"/>
            <a:ext cx="4933950" cy="4664075"/>
          </a:xfrm>
        </p:spPr>
        <p:txBody>
          <a:bodyPr anchor="t"/>
          <a:lstStyle/>
          <a:p>
            <a:pPr marL="457200" indent="-457200"/>
            <a:r>
              <a:rPr lang="en-US" sz="3200" dirty="0">
                <a:latin typeface="Arial"/>
                <a:cs typeface="Arial"/>
              </a:rPr>
              <a:t>Installing near the power supply cuts costs significantly</a:t>
            </a:r>
          </a:p>
          <a:p>
            <a:pPr marL="457200" indent="-457200"/>
            <a:r>
              <a:rPr lang="en-US" sz="3200" dirty="0">
                <a:latin typeface="Arial"/>
                <a:cs typeface="Arial"/>
              </a:rPr>
              <a:t>Refer to the Drive Electric MN installation checklists for more in-depth guidance</a:t>
            </a:r>
            <a:endParaRPr lang="en-US" sz="3200" dirty="0"/>
          </a:p>
        </p:txBody>
      </p:sp>
      <p:pic>
        <p:nvPicPr>
          <p:cNvPr id="6" name="Picture 5">
            <a:extLst>
              <a:ext uri="{FF2B5EF4-FFF2-40B4-BE49-F238E27FC236}">
                <a16:creationId xmlns:a16="http://schemas.microsoft.com/office/drawing/2014/main" id="{AC116F60-9F65-491F-82B9-203617339DE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88936" y="1907590"/>
            <a:ext cx="5193472" cy="4317049"/>
          </a:xfrm>
          <a:prstGeom prst="rect">
            <a:avLst/>
          </a:prstGeom>
        </p:spPr>
      </p:pic>
      <p:sp>
        <p:nvSpPr>
          <p:cNvPr id="7" name="TextBox 6">
            <a:extLst>
              <a:ext uri="{FF2B5EF4-FFF2-40B4-BE49-F238E27FC236}">
                <a16:creationId xmlns:a16="http://schemas.microsoft.com/office/drawing/2014/main" id="{2D2EC308-F5CA-4B20-9489-B7E8C54A4D84}"/>
              </a:ext>
            </a:extLst>
          </p:cNvPr>
          <p:cNvSpPr txBox="1"/>
          <p:nvPr/>
        </p:nvSpPr>
        <p:spPr>
          <a:xfrm>
            <a:off x="7631809" y="6237777"/>
            <a:ext cx="258198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From ChargePoint’s guide</a:t>
            </a:r>
          </a:p>
        </p:txBody>
      </p:sp>
    </p:spTree>
    <p:extLst>
      <p:ext uri="{BB962C8B-B14F-4D97-AF65-F5344CB8AC3E}">
        <p14:creationId xmlns:p14="http://schemas.microsoft.com/office/powerpoint/2010/main" val="1794603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FFFB5-CFEC-42CD-AB7C-87D22771357E}"/>
              </a:ext>
            </a:extLst>
          </p:cNvPr>
          <p:cNvSpPr>
            <a:spLocks noGrp="1"/>
          </p:cNvSpPr>
          <p:nvPr>
            <p:ph type="title"/>
          </p:nvPr>
        </p:nvSpPr>
        <p:spPr/>
        <p:txBody>
          <a:bodyPr/>
          <a:lstStyle/>
          <a:p>
            <a:r>
              <a:rPr lang="en-US"/>
              <a:t>Future Proofing Your Community</a:t>
            </a:r>
          </a:p>
        </p:txBody>
      </p:sp>
      <p:sp>
        <p:nvSpPr>
          <p:cNvPr id="3" name="Text Placeholder 2">
            <a:extLst>
              <a:ext uri="{FF2B5EF4-FFF2-40B4-BE49-F238E27FC236}">
                <a16:creationId xmlns:a16="http://schemas.microsoft.com/office/drawing/2014/main" id="{222637FB-D52F-47FC-81CC-6E65247E55CD}"/>
              </a:ext>
            </a:extLst>
          </p:cNvPr>
          <p:cNvSpPr>
            <a:spLocks noGrp="1"/>
          </p:cNvSpPr>
          <p:nvPr>
            <p:ph type="body" sz="quarter" idx="10"/>
          </p:nvPr>
        </p:nvSpPr>
        <p:spPr>
          <a:xfrm>
            <a:off x="492461" y="2047370"/>
            <a:ext cx="7043738" cy="4045090"/>
          </a:xfrm>
        </p:spPr>
        <p:txBody>
          <a:bodyPr anchor="t"/>
          <a:lstStyle/>
          <a:p>
            <a:r>
              <a:rPr lang="en-US" sz="3200"/>
              <a:t>Including conduit and power lines in new development will save you money in the future</a:t>
            </a:r>
          </a:p>
          <a:p>
            <a:r>
              <a:rPr lang="en-US" sz="3200">
                <a:latin typeface="Arial"/>
                <a:cs typeface="Arial"/>
              </a:rPr>
              <a:t>Cheaper to lay conduit now than tear up concrete later</a:t>
            </a:r>
          </a:p>
          <a:p>
            <a:r>
              <a:rPr lang="en-US" sz="3200"/>
              <a:t>Higher kW charging units will prepare you for better battery technology</a:t>
            </a:r>
          </a:p>
        </p:txBody>
      </p:sp>
    </p:spTree>
    <p:extLst>
      <p:ext uri="{BB962C8B-B14F-4D97-AF65-F5344CB8AC3E}">
        <p14:creationId xmlns:p14="http://schemas.microsoft.com/office/powerpoint/2010/main" val="405912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5EB241-C8EF-4820-9D28-BE6893D9840B}"/>
              </a:ext>
            </a:extLst>
          </p:cNvPr>
          <p:cNvSpPr>
            <a:spLocks noGrp="1"/>
          </p:cNvSpPr>
          <p:nvPr>
            <p:ph type="title"/>
          </p:nvPr>
        </p:nvSpPr>
        <p:spPr/>
        <p:txBody>
          <a:bodyPr/>
          <a:lstStyle/>
          <a:p>
            <a:r>
              <a:rPr lang="en-US"/>
              <a:t>Thank You!</a:t>
            </a:r>
          </a:p>
        </p:txBody>
      </p:sp>
      <p:sp>
        <p:nvSpPr>
          <p:cNvPr id="6" name="TextBox 5">
            <a:extLst>
              <a:ext uri="{FF2B5EF4-FFF2-40B4-BE49-F238E27FC236}">
                <a16:creationId xmlns:a16="http://schemas.microsoft.com/office/drawing/2014/main" id="{02803162-328B-4551-9C13-D42BAEE7D1F7}"/>
              </a:ext>
            </a:extLst>
          </p:cNvPr>
          <p:cNvSpPr txBox="1"/>
          <p:nvPr/>
        </p:nvSpPr>
        <p:spPr>
          <a:xfrm>
            <a:off x="1575262" y="4764578"/>
            <a:ext cx="3429000" cy="1815882"/>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Diana McKeown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err="1">
                <a:ln>
                  <a:noFill/>
                </a:ln>
                <a:solidFill>
                  <a:prstClr val="black"/>
                </a:solidFill>
                <a:effectLst/>
                <a:uLnTx/>
                <a:uFillTx/>
                <a:latin typeface="Calibri"/>
                <a:ea typeface="+mn-ea"/>
                <a:cs typeface="Calibri"/>
              </a:rPr>
              <a:t>MetroCERT</a:t>
            </a:r>
            <a:r>
              <a:rPr kumimoji="0" lang="en-US" sz="2800" b="0" i="0" u="none" strike="noStrike" kern="1200" cap="none" spc="0" normalizeH="0" baseline="0" noProof="0">
                <a:ln>
                  <a:noFill/>
                </a:ln>
                <a:solidFill>
                  <a:prstClr val="black"/>
                </a:solidFill>
                <a:effectLst/>
                <a:uLnTx/>
                <a:uFillTx/>
                <a:latin typeface="Calibri"/>
                <a:ea typeface="+mn-ea"/>
                <a:cs typeface="Calibri"/>
              </a:rPr>
              <a:t> Director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hlinkClick r:id="rId3"/>
              </a:rPr>
              <a:t>dmckeown@gpisd.net</a:t>
            </a:r>
            <a:endParaRPr kumimoji="0" 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612-278-7158</a:t>
            </a:r>
          </a:p>
        </p:txBody>
      </p:sp>
      <p:sp>
        <p:nvSpPr>
          <p:cNvPr id="7" name="TextBox 6">
            <a:extLst>
              <a:ext uri="{FF2B5EF4-FFF2-40B4-BE49-F238E27FC236}">
                <a16:creationId xmlns:a16="http://schemas.microsoft.com/office/drawing/2014/main" id="{36CEC9F5-9367-49B8-8D35-AD09AB7E8433}"/>
              </a:ext>
            </a:extLst>
          </p:cNvPr>
          <p:cNvSpPr txBox="1"/>
          <p:nvPr/>
        </p:nvSpPr>
        <p:spPr>
          <a:xfrm>
            <a:off x="6756862" y="4764578"/>
            <a:ext cx="3429000" cy="2246769"/>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a:ea typeface="+mn-ea"/>
                <a:cs typeface="Calibri"/>
              </a:rPr>
              <a:t>Kris </a:t>
            </a:r>
            <a:r>
              <a:rPr kumimoji="0" lang="en-US" sz="2800" b="0" i="0" u="none" strike="noStrike" kern="1200" cap="none" spc="0" normalizeH="0" baseline="0" noProof="0" err="1">
                <a:ln>
                  <a:noFill/>
                </a:ln>
                <a:solidFill>
                  <a:prstClr val="black"/>
                </a:solidFill>
                <a:effectLst/>
                <a:uLnTx/>
                <a:uFillTx/>
                <a:latin typeface="Calibri"/>
                <a:ea typeface="+mn-ea"/>
                <a:cs typeface="Calibri"/>
              </a:rPr>
              <a:t>Acuña</a:t>
            </a:r>
            <a:endParaRPr kumimoji="0" 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a:ea typeface="+mn-ea"/>
                <a:cs typeface="Calibri"/>
              </a:rPr>
              <a:t>Project Assistant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a:ea typeface="+mn-ea"/>
                <a:cs typeface="Calibri"/>
                <a:hlinkClick r:id="rId4"/>
              </a:rPr>
              <a:t>kacuna@gpisd.net</a:t>
            </a:r>
            <a:r>
              <a:rPr kumimoji="0" lang="en-US" sz="2800" b="0" i="0" u="none" strike="noStrike" kern="1200" cap="none" spc="0" normalizeH="0" baseline="0" noProof="0">
                <a:ln>
                  <a:noFill/>
                </a:ln>
                <a:solidFill>
                  <a:prstClr val="black"/>
                </a:solidFill>
                <a:effectLst/>
                <a:uLnTx/>
                <a:uFillTx/>
                <a:latin typeface="Calibri"/>
                <a:ea typeface="+mn-ea"/>
                <a:cs typeface="Calibri"/>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a:ea typeface="+mn-ea"/>
                <a:cs typeface="Calibri"/>
              </a:rPr>
              <a:t>612-400-6291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992521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49BB3-1781-45FA-9042-A05085A16169}"/>
              </a:ext>
            </a:extLst>
          </p:cNvPr>
          <p:cNvSpPr>
            <a:spLocks noGrp="1"/>
          </p:cNvSpPr>
          <p:nvPr>
            <p:ph type="title"/>
          </p:nvPr>
        </p:nvSpPr>
        <p:spPr/>
        <p:txBody>
          <a:bodyPr/>
          <a:lstStyle/>
          <a:p>
            <a:r>
              <a:rPr lang="en-US" dirty="0"/>
              <a:t>Charging Equipment Manufacturers</a:t>
            </a:r>
          </a:p>
        </p:txBody>
      </p:sp>
      <p:sp>
        <p:nvSpPr>
          <p:cNvPr id="3" name="Text Placeholder 2">
            <a:extLst>
              <a:ext uri="{FF2B5EF4-FFF2-40B4-BE49-F238E27FC236}">
                <a16:creationId xmlns:a16="http://schemas.microsoft.com/office/drawing/2014/main" id="{14C6D0BA-148E-4BC8-AA70-CC285A56762C}"/>
              </a:ext>
            </a:extLst>
          </p:cNvPr>
          <p:cNvSpPr>
            <a:spLocks noGrp="1"/>
          </p:cNvSpPr>
          <p:nvPr>
            <p:ph type="body" sz="quarter" idx="10"/>
          </p:nvPr>
        </p:nvSpPr>
        <p:spPr>
          <a:xfrm>
            <a:off x="324767" y="1689273"/>
            <a:ext cx="6094614" cy="5168727"/>
          </a:xfrm>
        </p:spPr>
        <p:txBody>
          <a:bodyPr anchor="t"/>
          <a:lstStyle/>
          <a:p>
            <a:r>
              <a:rPr lang="en-US" dirty="0"/>
              <a:t>Charging companies provide either the physical equipment, the network, or both</a:t>
            </a:r>
          </a:p>
          <a:p>
            <a:r>
              <a:rPr lang="en-US" dirty="0"/>
              <a:t>Many options exist that provide quality products and services</a:t>
            </a:r>
          </a:p>
          <a:p>
            <a:pPr marL="0" indent="0">
              <a:buNone/>
            </a:pPr>
            <a:r>
              <a:rPr lang="en-US" dirty="0">
                <a:latin typeface="Arial"/>
                <a:cs typeface="Arial"/>
              </a:rPr>
              <a:t>• Once you know what style of charging station you want, research available options</a:t>
            </a:r>
          </a:p>
          <a:p>
            <a:r>
              <a:rPr lang="en-US" dirty="0">
                <a:latin typeface="Arial"/>
                <a:cs typeface="Arial"/>
              </a:rPr>
              <a:t>Common manufacturers include ChargePoint, ZEF Energy, </a:t>
            </a:r>
            <a:r>
              <a:rPr lang="en-US" dirty="0" err="1">
                <a:latin typeface="Arial"/>
                <a:cs typeface="Arial"/>
              </a:rPr>
              <a:t>eMotorwerks</a:t>
            </a:r>
            <a:r>
              <a:rPr lang="en-US" dirty="0">
                <a:latin typeface="Arial"/>
                <a:cs typeface="Arial"/>
              </a:rPr>
              <a:t>, and </a:t>
            </a:r>
            <a:r>
              <a:rPr lang="en-US" dirty="0" err="1">
                <a:latin typeface="Arial"/>
                <a:cs typeface="Arial"/>
              </a:rPr>
              <a:t>ClipperCreek</a:t>
            </a:r>
          </a:p>
          <a:p>
            <a:endParaRPr lang="en-US" dirty="0"/>
          </a:p>
        </p:txBody>
      </p:sp>
      <p:pic>
        <p:nvPicPr>
          <p:cNvPr id="7" name="Picture 6">
            <a:extLst>
              <a:ext uri="{FF2B5EF4-FFF2-40B4-BE49-F238E27FC236}">
                <a16:creationId xmlns:a16="http://schemas.microsoft.com/office/drawing/2014/main" id="{DC09687D-DF7B-4F33-A098-71AF82C2FF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33556" y="1325563"/>
            <a:ext cx="5558444" cy="5532437"/>
          </a:xfrm>
          <a:prstGeom prst="rect">
            <a:avLst/>
          </a:prstGeom>
        </p:spPr>
      </p:pic>
      <p:sp>
        <p:nvSpPr>
          <p:cNvPr id="8" name="TextBox 7">
            <a:extLst>
              <a:ext uri="{FF2B5EF4-FFF2-40B4-BE49-F238E27FC236}">
                <a16:creationId xmlns:a16="http://schemas.microsoft.com/office/drawing/2014/main" id="{AF938E6E-9BEE-4C75-84A7-1E650FC9F123}"/>
              </a:ext>
            </a:extLst>
          </p:cNvPr>
          <p:cNvSpPr txBox="1"/>
          <p:nvPr/>
        </p:nvSpPr>
        <p:spPr>
          <a:xfrm>
            <a:off x="10098814" y="6572922"/>
            <a:ext cx="218046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Photo: insideevs.com</a:t>
            </a:r>
          </a:p>
        </p:txBody>
      </p:sp>
    </p:spTree>
    <p:extLst>
      <p:ext uri="{BB962C8B-B14F-4D97-AF65-F5344CB8AC3E}">
        <p14:creationId xmlns:p14="http://schemas.microsoft.com/office/powerpoint/2010/main" val="894287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E21D3-3808-4794-976D-E07CAD601E06}"/>
              </a:ext>
            </a:extLst>
          </p:cNvPr>
          <p:cNvSpPr>
            <a:spLocks noGrp="1"/>
          </p:cNvSpPr>
          <p:nvPr>
            <p:ph type="title"/>
          </p:nvPr>
        </p:nvSpPr>
        <p:spPr/>
        <p:txBody>
          <a:bodyPr/>
          <a:lstStyle/>
          <a:p>
            <a:r>
              <a:rPr lang="en-US"/>
              <a:t>EV Charging Station Funding</a:t>
            </a:r>
          </a:p>
        </p:txBody>
      </p:sp>
      <p:sp>
        <p:nvSpPr>
          <p:cNvPr id="3" name="Text Placeholder 2">
            <a:extLst>
              <a:ext uri="{FF2B5EF4-FFF2-40B4-BE49-F238E27FC236}">
                <a16:creationId xmlns:a16="http://schemas.microsoft.com/office/drawing/2014/main" id="{A5242C65-085B-4E22-8131-8F89A5EF06D7}"/>
              </a:ext>
            </a:extLst>
          </p:cNvPr>
          <p:cNvSpPr>
            <a:spLocks noGrp="1"/>
          </p:cNvSpPr>
          <p:nvPr>
            <p:ph type="body" sz="quarter" idx="10"/>
          </p:nvPr>
        </p:nvSpPr>
        <p:spPr>
          <a:xfrm>
            <a:off x="292712" y="1549806"/>
            <a:ext cx="7959465" cy="5167083"/>
          </a:xfrm>
        </p:spPr>
        <p:txBody>
          <a:bodyPr anchor="t"/>
          <a:lstStyle/>
          <a:p>
            <a:r>
              <a:rPr lang="en-US" sz="3200" dirty="0">
                <a:latin typeface="Arial"/>
                <a:cs typeface="Arial"/>
              </a:rPr>
              <a:t>Cooperative purchasing includes electric vehicle supply equipment (EVSE)</a:t>
            </a:r>
          </a:p>
          <a:p>
            <a:pPr lvl="1"/>
            <a:r>
              <a:rPr lang="en-US" sz="2800" dirty="0">
                <a:latin typeface="Arial"/>
                <a:cs typeface="Arial"/>
              </a:rPr>
              <a:t>Available via the state contract and </a:t>
            </a:r>
            <a:r>
              <a:rPr lang="en-US" sz="2800" dirty="0" err="1">
                <a:latin typeface="Arial"/>
                <a:cs typeface="Arial"/>
              </a:rPr>
              <a:t>Sourcewell</a:t>
            </a:r>
            <a:r>
              <a:rPr lang="en-US" sz="2800" dirty="0">
                <a:latin typeface="Arial"/>
                <a:cs typeface="Arial"/>
              </a:rPr>
              <a:t> </a:t>
            </a:r>
          </a:p>
          <a:p>
            <a:r>
              <a:rPr lang="en-US" sz="3200" dirty="0">
                <a:latin typeface="Arial"/>
                <a:cs typeface="Arial"/>
              </a:rPr>
              <a:t>The US Department of Energy has a list of charging incentives by utility—check for yours!</a:t>
            </a:r>
          </a:p>
          <a:p>
            <a:r>
              <a:rPr lang="en-US" sz="3200" dirty="0">
                <a:latin typeface="Arial"/>
                <a:cs typeface="Arial"/>
              </a:rPr>
              <a:t>Sign-up for updates on VW Settlement funding</a:t>
            </a:r>
          </a:p>
          <a:p>
            <a:pPr lvl="1"/>
            <a:r>
              <a:rPr lang="en-US" sz="2800" dirty="0">
                <a:hlinkClick r:id="rId3"/>
              </a:rPr>
              <a:t>https://www.pca.state.mn.us/air/volkswagen-settlement</a:t>
            </a:r>
            <a:r>
              <a:rPr lang="en-US" sz="2800" dirty="0"/>
              <a:t> </a:t>
            </a:r>
            <a:endParaRPr lang="en-US" sz="2800" dirty="0">
              <a:latin typeface="Arial"/>
              <a:cs typeface="Arial"/>
            </a:endParaRPr>
          </a:p>
        </p:txBody>
      </p:sp>
    </p:spTree>
    <p:extLst>
      <p:ext uri="{BB962C8B-B14F-4D97-AF65-F5344CB8AC3E}">
        <p14:creationId xmlns:p14="http://schemas.microsoft.com/office/powerpoint/2010/main" val="3905966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C93A8-7B3F-496C-BF60-330BDAA1A0A8}"/>
              </a:ext>
            </a:extLst>
          </p:cNvPr>
          <p:cNvSpPr>
            <a:spLocks noGrp="1"/>
          </p:cNvSpPr>
          <p:nvPr>
            <p:ph type="title"/>
          </p:nvPr>
        </p:nvSpPr>
        <p:spPr/>
        <p:txBody>
          <a:bodyPr/>
          <a:lstStyle/>
          <a:p>
            <a:r>
              <a:rPr lang="en-US" dirty="0"/>
              <a:t>Attract EV Drivers to Your City!</a:t>
            </a:r>
          </a:p>
        </p:txBody>
      </p:sp>
      <p:sp>
        <p:nvSpPr>
          <p:cNvPr id="3" name="Text Placeholder 2">
            <a:extLst>
              <a:ext uri="{FF2B5EF4-FFF2-40B4-BE49-F238E27FC236}">
                <a16:creationId xmlns:a16="http://schemas.microsoft.com/office/drawing/2014/main" id="{0B6F1385-91D4-43A1-83A7-AD795C70D3AC}"/>
              </a:ext>
            </a:extLst>
          </p:cNvPr>
          <p:cNvSpPr>
            <a:spLocks noGrp="1"/>
          </p:cNvSpPr>
          <p:nvPr>
            <p:ph type="body" sz="quarter" idx="10"/>
          </p:nvPr>
        </p:nvSpPr>
        <p:spPr>
          <a:xfrm>
            <a:off x="838200" y="1755775"/>
            <a:ext cx="6433403" cy="4664075"/>
          </a:xfrm>
        </p:spPr>
        <p:txBody>
          <a:bodyPr/>
          <a:lstStyle/>
          <a:p>
            <a:r>
              <a:rPr lang="en-US" dirty="0"/>
              <a:t>Adding an EV charging station attracts EV drivers to your city</a:t>
            </a:r>
          </a:p>
          <a:p>
            <a:r>
              <a:rPr lang="en-US" dirty="0"/>
              <a:t>Tourism is an important part of charging infrastructure</a:t>
            </a:r>
          </a:p>
          <a:p>
            <a:r>
              <a:rPr lang="en-US" dirty="0"/>
              <a:t>Many drivers report how happy they are a station has been added to a destination around MN!</a:t>
            </a:r>
          </a:p>
          <a:p>
            <a:endParaRPr lang="en-US" dirty="0"/>
          </a:p>
        </p:txBody>
      </p:sp>
      <p:pic>
        <p:nvPicPr>
          <p:cNvPr id="8" name="Picture 7">
            <a:extLst>
              <a:ext uri="{FF2B5EF4-FFF2-40B4-BE49-F238E27FC236}">
                <a16:creationId xmlns:a16="http://schemas.microsoft.com/office/drawing/2014/main" id="{5C2ADD98-4F67-4F1D-8DEE-97EC6CA329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79005" y="2302678"/>
            <a:ext cx="4760357" cy="3570268"/>
          </a:xfrm>
          <a:prstGeom prst="rect">
            <a:avLst/>
          </a:prstGeom>
        </p:spPr>
      </p:pic>
    </p:spTree>
    <p:extLst>
      <p:ext uri="{BB962C8B-B14F-4D97-AF65-F5344CB8AC3E}">
        <p14:creationId xmlns:p14="http://schemas.microsoft.com/office/powerpoint/2010/main" val="2568265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AD8CF-0FFC-4344-AFAC-8E0EB315C529}"/>
              </a:ext>
            </a:extLst>
          </p:cNvPr>
          <p:cNvSpPr>
            <a:spLocks noGrp="1"/>
          </p:cNvSpPr>
          <p:nvPr>
            <p:ph type="title"/>
          </p:nvPr>
        </p:nvSpPr>
        <p:spPr/>
        <p:txBody>
          <a:bodyPr/>
          <a:lstStyle/>
          <a:p>
            <a:r>
              <a:rPr lang="en-US"/>
              <a:t>Red Wing’s New DCFC</a:t>
            </a:r>
          </a:p>
        </p:txBody>
      </p:sp>
      <p:sp>
        <p:nvSpPr>
          <p:cNvPr id="3" name="Text Placeholder 2">
            <a:extLst>
              <a:ext uri="{FF2B5EF4-FFF2-40B4-BE49-F238E27FC236}">
                <a16:creationId xmlns:a16="http://schemas.microsoft.com/office/drawing/2014/main" id="{4E36C4E9-CE2C-48CC-86AA-192084547E92}"/>
              </a:ext>
            </a:extLst>
          </p:cNvPr>
          <p:cNvSpPr>
            <a:spLocks noGrp="1"/>
          </p:cNvSpPr>
          <p:nvPr>
            <p:ph type="body" sz="quarter" idx="10"/>
          </p:nvPr>
        </p:nvSpPr>
        <p:spPr>
          <a:xfrm>
            <a:off x="479385" y="1759743"/>
            <a:ext cx="3834384" cy="4664075"/>
          </a:xfrm>
        </p:spPr>
        <p:txBody>
          <a:bodyPr/>
          <a:lstStyle/>
          <a:p>
            <a:r>
              <a:rPr lang="en-US" dirty="0"/>
              <a:t>The City of Red Wing purchased a 25kW DCFC</a:t>
            </a:r>
          </a:p>
          <a:p>
            <a:r>
              <a:rPr lang="en-US" dirty="0"/>
              <a:t>Installed in a public lot</a:t>
            </a:r>
          </a:p>
          <a:p>
            <a:r>
              <a:rPr lang="en-US" dirty="0"/>
              <a:t>In exchange for sponsoring the project and paying for the electricity, local businesses advertise on the unit!</a:t>
            </a:r>
          </a:p>
        </p:txBody>
      </p:sp>
      <p:pic>
        <p:nvPicPr>
          <p:cNvPr id="6" name="Picture 5">
            <a:extLst>
              <a:ext uri="{FF2B5EF4-FFF2-40B4-BE49-F238E27FC236}">
                <a16:creationId xmlns:a16="http://schemas.microsoft.com/office/drawing/2014/main" id="{6045FF8C-5FE8-4E90-BB22-161722691C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15417" y="1325563"/>
            <a:ext cx="7376583" cy="5532437"/>
          </a:xfrm>
          <a:prstGeom prst="rect">
            <a:avLst/>
          </a:prstGeom>
        </p:spPr>
      </p:pic>
    </p:spTree>
    <p:extLst>
      <p:ext uri="{BB962C8B-B14F-4D97-AF65-F5344CB8AC3E}">
        <p14:creationId xmlns:p14="http://schemas.microsoft.com/office/powerpoint/2010/main" val="1197807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95C2F-5F11-42C8-93B6-E3A1ABE46772}"/>
              </a:ext>
            </a:extLst>
          </p:cNvPr>
          <p:cNvSpPr>
            <a:spLocks noGrp="1"/>
          </p:cNvSpPr>
          <p:nvPr>
            <p:ph type="title"/>
          </p:nvPr>
        </p:nvSpPr>
        <p:spPr/>
        <p:txBody>
          <a:bodyPr/>
          <a:lstStyle/>
          <a:p>
            <a:r>
              <a:rPr lang="en-US">
                <a:latin typeface="Arial"/>
                <a:cs typeface="Arial"/>
              </a:rPr>
              <a:t>VW Settlement DCFC Plans</a:t>
            </a:r>
            <a:endParaRPr lang="en-US"/>
          </a:p>
        </p:txBody>
      </p:sp>
      <p:sp>
        <p:nvSpPr>
          <p:cNvPr id="7" name="TextBox 6">
            <a:extLst>
              <a:ext uri="{FF2B5EF4-FFF2-40B4-BE49-F238E27FC236}">
                <a16:creationId xmlns:a16="http://schemas.microsoft.com/office/drawing/2014/main" id="{12159E1C-C40B-400C-8933-3B6EB113BAC5}"/>
              </a:ext>
            </a:extLst>
          </p:cNvPr>
          <p:cNvSpPr txBox="1"/>
          <p:nvPr/>
        </p:nvSpPr>
        <p:spPr>
          <a:xfrm>
            <a:off x="6696973" y="1829623"/>
            <a:ext cx="5138210" cy="4524315"/>
          </a:xfrm>
          <a:prstGeom prst="rect">
            <a:avLst/>
          </a:prstGeom>
          <a:noFill/>
        </p:spPr>
        <p:txBody>
          <a:bodyPr wrap="square" rtlCol="0" anchor="t">
            <a:spAutoFit/>
          </a:bodyPr>
          <a:lstStyle/>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white"/>
                </a:solidFill>
                <a:effectLst/>
                <a:uLnTx/>
                <a:uFillTx/>
                <a:latin typeface="Arial"/>
                <a:ea typeface="+mn-ea"/>
                <a:cs typeface="Arial"/>
              </a:rPr>
              <a:t>Volkswagen Settlement money is going to build up a DCFC network around Minnesota</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white"/>
                </a:solidFill>
                <a:effectLst/>
                <a:uLnTx/>
                <a:uFillTx/>
                <a:latin typeface="Arial"/>
                <a:ea typeface="+mn-ea"/>
                <a:cs typeface="Arial"/>
              </a:rPr>
              <a:t>Phase 1 is done but expect more in 2020+ </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40E97DD4-AD64-424C-9090-977FE928F6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67707" y="1325563"/>
            <a:ext cx="5051356" cy="5532437"/>
          </a:xfrm>
          <a:prstGeom prst="rect">
            <a:avLst/>
          </a:prstGeom>
        </p:spPr>
      </p:pic>
    </p:spTree>
    <p:extLst>
      <p:ext uri="{BB962C8B-B14F-4D97-AF65-F5344CB8AC3E}">
        <p14:creationId xmlns:p14="http://schemas.microsoft.com/office/powerpoint/2010/main" val="48958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8FC9F-115E-47F0-9FEE-BB031211CD8C}"/>
              </a:ext>
            </a:extLst>
          </p:cNvPr>
          <p:cNvSpPr>
            <a:spLocks noGrp="1"/>
          </p:cNvSpPr>
          <p:nvPr>
            <p:ph type="title"/>
          </p:nvPr>
        </p:nvSpPr>
        <p:spPr/>
        <p:txBody>
          <a:bodyPr/>
          <a:lstStyle/>
          <a:p>
            <a:r>
              <a:rPr lang="en-US"/>
              <a:t>Time of Use Charging</a:t>
            </a:r>
          </a:p>
        </p:txBody>
      </p:sp>
      <p:sp>
        <p:nvSpPr>
          <p:cNvPr id="3" name="Text Placeholder 2">
            <a:extLst>
              <a:ext uri="{FF2B5EF4-FFF2-40B4-BE49-F238E27FC236}">
                <a16:creationId xmlns:a16="http://schemas.microsoft.com/office/drawing/2014/main" id="{E94D2A6F-673D-4FA2-9D44-6D0E7294F5FD}"/>
              </a:ext>
            </a:extLst>
          </p:cNvPr>
          <p:cNvSpPr>
            <a:spLocks noGrp="1"/>
          </p:cNvSpPr>
          <p:nvPr>
            <p:ph type="body" sz="quarter" idx="10"/>
          </p:nvPr>
        </p:nvSpPr>
        <p:spPr>
          <a:xfrm>
            <a:off x="595131" y="1775550"/>
            <a:ext cx="4895088" cy="4664075"/>
          </a:xfrm>
        </p:spPr>
        <p:txBody>
          <a:bodyPr/>
          <a:lstStyle/>
          <a:p>
            <a:r>
              <a:rPr lang="en-US" sz="3200" dirty="0"/>
              <a:t>Off peak charging cuts down on charging costs</a:t>
            </a:r>
          </a:p>
          <a:p>
            <a:r>
              <a:rPr lang="en-US" sz="3200" dirty="0"/>
              <a:t>Every public utility in the state has an EV plan</a:t>
            </a:r>
          </a:p>
          <a:p>
            <a:r>
              <a:rPr lang="en-US" sz="3200" dirty="0"/>
              <a:t>Ask your utility what programs they have for your city!</a:t>
            </a:r>
          </a:p>
          <a:p>
            <a:r>
              <a:rPr lang="en-US" sz="3200" dirty="0"/>
              <a:t>May be most applicable to fleet charging</a:t>
            </a:r>
          </a:p>
        </p:txBody>
      </p:sp>
      <p:grpSp>
        <p:nvGrpSpPr>
          <p:cNvPr id="5" name="Group 4">
            <a:extLst>
              <a:ext uri="{FF2B5EF4-FFF2-40B4-BE49-F238E27FC236}">
                <a16:creationId xmlns:a16="http://schemas.microsoft.com/office/drawing/2014/main" id="{3774D912-5CF2-443C-9E8A-913A9A7C18EA}"/>
              </a:ext>
            </a:extLst>
          </p:cNvPr>
          <p:cNvGrpSpPr/>
          <p:nvPr/>
        </p:nvGrpSpPr>
        <p:grpSpPr>
          <a:xfrm>
            <a:off x="6096000" y="2115165"/>
            <a:ext cx="5887034" cy="3955129"/>
            <a:chOff x="6643170" y="1353230"/>
            <a:chExt cx="5503353" cy="3460430"/>
          </a:xfrm>
        </p:grpSpPr>
        <p:sp>
          <p:nvSpPr>
            <p:cNvPr id="4" name="Rectangle 3">
              <a:extLst>
                <a:ext uri="{FF2B5EF4-FFF2-40B4-BE49-F238E27FC236}">
                  <a16:creationId xmlns:a16="http://schemas.microsoft.com/office/drawing/2014/main" id="{066F953D-8540-4660-8D21-38CF6FEA1A9B}"/>
                </a:ext>
              </a:extLst>
            </p:cNvPr>
            <p:cNvSpPr/>
            <p:nvPr/>
          </p:nvSpPr>
          <p:spPr>
            <a:xfrm>
              <a:off x="6643170" y="1353230"/>
              <a:ext cx="5503353" cy="3460430"/>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20EEA72B-3683-498B-A0CA-828D1EF76C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06659" y="1615634"/>
              <a:ext cx="5176374" cy="2935621"/>
            </a:xfrm>
            <a:prstGeom prst="rect">
              <a:avLst/>
            </a:prstGeom>
          </p:spPr>
        </p:pic>
      </p:grpSp>
      <p:sp>
        <p:nvSpPr>
          <p:cNvPr id="6" name="TextBox 5">
            <a:extLst>
              <a:ext uri="{FF2B5EF4-FFF2-40B4-BE49-F238E27FC236}">
                <a16:creationId xmlns:a16="http://schemas.microsoft.com/office/drawing/2014/main" id="{B427FEAD-585D-4320-B171-34C9EB062485}"/>
              </a:ext>
            </a:extLst>
          </p:cNvPr>
          <p:cNvSpPr txBox="1"/>
          <p:nvPr/>
        </p:nvSpPr>
        <p:spPr>
          <a:xfrm>
            <a:off x="9448800" y="6070293"/>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Xcel Energy's EV rates</a:t>
            </a:r>
          </a:p>
        </p:txBody>
      </p:sp>
    </p:spTree>
    <p:extLst>
      <p:ext uri="{BB962C8B-B14F-4D97-AF65-F5344CB8AC3E}">
        <p14:creationId xmlns:p14="http://schemas.microsoft.com/office/powerpoint/2010/main" val="2069114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08ECA-5B65-41FC-8A19-7FFDCDBA318A}"/>
              </a:ext>
            </a:extLst>
          </p:cNvPr>
          <p:cNvSpPr>
            <a:spLocks noGrp="1"/>
          </p:cNvSpPr>
          <p:nvPr>
            <p:ph type="title"/>
          </p:nvPr>
        </p:nvSpPr>
        <p:spPr/>
        <p:txBody>
          <a:bodyPr/>
          <a:lstStyle/>
          <a:p>
            <a:r>
              <a:rPr lang="en-US">
                <a:latin typeface="Arial"/>
                <a:cs typeface="Arial"/>
              </a:rPr>
              <a:t>Renewables and Charging</a:t>
            </a:r>
            <a:endParaRPr lang="en-US"/>
          </a:p>
        </p:txBody>
      </p:sp>
      <p:sp>
        <p:nvSpPr>
          <p:cNvPr id="3" name="Text Placeholder 2">
            <a:extLst>
              <a:ext uri="{FF2B5EF4-FFF2-40B4-BE49-F238E27FC236}">
                <a16:creationId xmlns:a16="http://schemas.microsoft.com/office/drawing/2014/main" id="{FF91AD5C-69E8-4F39-9484-3182C23ADAF5}"/>
              </a:ext>
            </a:extLst>
          </p:cNvPr>
          <p:cNvSpPr>
            <a:spLocks noGrp="1"/>
          </p:cNvSpPr>
          <p:nvPr>
            <p:ph type="body" sz="quarter" idx="10"/>
          </p:nvPr>
        </p:nvSpPr>
        <p:spPr>
          <a:xfrm>
            <a:off x="698903" y="1779916"/>
            <a:ext cx="3819525" cy="4664075"/>
          </a:xfrm>
        </p:spPr>
        <p:txBody>
          <a:bodyPr anchor="t"/>
          <a:lstStyle/>
          <a:p>
            <a:r>
              <a:rPr lang="en-US" sz="2400" dirty="0">
                <a:latin typeface="Arial"/>
                <a:cs typeface="Arial"/>
              </a:rPr>
              <a:t>Pairing charging with renewable energy means zero emission driving!</a:t>
            </a:r>
          </a:p>
          <a:p>
            <a:r>
              <a:rPr lang="en-US" sz="2400" dirty="0">
                <a:latin typeface="Arial"/>
                <a:cs typeface="Arial"/>
              </a:rPr>
              <a:t>Solar during the day; wind at night</a:t>
            </a:r>
          </a:p>
          <a:p>
            <a:r>
              <a:rPr lang="en-US" sz="2400" dirty="0">
                <a:latin typeface="Arial"/>
                <a:cs typeface="Arial"/>
              </a:rPr>
              <a:t>Workplace charging is a perfect place to use solar; offsets demand</a:t>
            </a:r>
          </a:p>
          <a:p>
            <a:r>
              <a:rPr lang="en-US" sz="2400" dirty="0">
                <a:latin typeface="Arial"/>
                <a:cs typeface="Arial"/>
              </a:rPr>
              <a:t>Direct installation or sign-up via utility programs</a:t>
            </a:r>
          </a:p>
        </p:txBody>
      </p:sp>
      <p:pic>
        <p:nvPicPr>
          <p:cNvPr id="5" name="Picture 4">
            <a:extLst>
              <a:ext uri="{FF2B5EF4-FFF2-40B4-BE49-F238E27FC236}">
                <a16:creationId xmlns:a16="http://schemas.microsoft.com/office/drawing/2014/main" id="{D97FB034-EE7F-4808-A458-BFCDE5AF75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83192" y="1779916"/>
            <a:ext cx="6761232" cy="3900414"/>
          </a:xfrm>
          <a:prstGeom prst="rect">
            <a:avLst/>
          </a:prstGeom>
        </p:spPr>
      </p:pic>
      <p:sp>
        <p:nvSpPr>
          <p:cNvPr id="9" name="TextBox 8">
            <a:extLst>
              <a:ext uri="{FF2B5EF4-FFF2-40B4-BE49-F238E27FC236}">
                <a16:creationId xmlns:a16="http://schemas.microsoft.com/office/drawing/2014/main" id="{BBDAEA30-2B2D-4093-87DE-364FE14D45C1}"/>
              </a:ext>
            </a:extLst>
          </p:cNvPr>
          <p:cNvSpPr txBox="1"/>
          <p:nvPr/>
        </p:nvSpPr>
        <p:spPr>
          <a:xfrm>
            <a:off x="4984633" y="5830351"/>
            <a:ext cx="6508464" cy="70788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Data from the solar array at Great Plains Institute’s office building. Note how the solar power changes during the day!</a:t>
            </a: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19530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2443B-26C7-42EF-974C-961C0AE49D07}"/>
              </a:ext>
            </a:extLst>
          </p:cNvPr>
          <p:cNvSpPr>
            <a:spLocks noGrp="1"/>
          </p:cNvSpPr>
          <p:nvPr>
            <p:ph type="title"/>
          </p:nvPr>
        </p:nvSpPr>
        <p:spPr/>
        <p:txBody>
          <a:bodyPr/>
          <a:lstStyle/>
          <a:p>
            <a:r>
              <a:rPr lang="en-US"/>
              <a:t>“Smart” vs. “Dumb” Charger</a:t>
            </a:r>
          </a:p>
        </p:txBody>
      </p:sp>
      <p:sp>
        <p:nvSpPr>
          <p:cNvPr id="3" name="Text Placeholder 2">
            <a:extLst>
              <a:ext uri="{FF2B5EF4-FFF2-40B4-BE49-F238E27FC236}">
                <a16:creationId xmlns:a16="http://schemas.microsoft.com/office/drawing/2014/main" id="{54D4DD8D-9FE6-4DCC-96E3-724516723268}"/>
              </a:ext>
            </a:extLst>
          </p:cNvPr>
          <p:cNvSpPr>
            <a:spLocks noGrp="1"/>
          </p:cNvSpPr>
          <p:nvPr>
            <p:ph type="body" sz="quarter" idx="10"/>
          </p:nvPr>
        </p:nvSpPr>
        <p:spPr>
          <a:xfrm>
            <a:off x="427330" y="1655985"/>
            <a:ext cx="7043738" cy="4664075"/>
          </a:xfrm>
        </p:spPr>
        <p:txBody>
          <a:bodyPr anchor="t"/>
          <a:lstStyle/>
          <a:p>
            <a:pPr marL="0" indent="0">
              <a:buNone/>
            </a:pPr>
            <a:r>
              <a:rPr lang="en-US" b="1" dirty="0">
                <a:latin typeface="Arial"/>
                <a:cs typeface="Arial"/>
              </a:rPr>
              <a:t>"</a:t>
            </a:r>
            <a:r>
              <a:rPr lang="en-US" sz="3200" b="1" dirty="0">
                <a:latin typeface="Arial"/>
                <a:cs typeface="Arial"/>
              </a:rPr>
              <a:t>Smart" Charger</a:t>
            </a:r>
          </a:p>
        </p:txBody>
      </p:sp>
      <p:sp>
        <p:nvSpPr>
          <p:cNvPr id="5" name="TextBox 4">
            <a:extLst>
              <a:ext uri="{FF2B5EF4-FFF2-40B4-BE49-F238E27FC236}">
                <a16:creationId xmlns:a16="http://schemas.microsoft.com/office/drawing/2014/main" id="{DCD0B15E-A4FD-4AF3-9EFB-FC7CF3D813A6}"/>
              </a:ext>
            </a:extLst>
          </p:cNvPr>
          <p:cNvSpPr txBox="1"/>
          <p:nvPr/>
        </p:nvSpPr>
        <p:spPr>
          <a:xfrm>
            <a:off x="364346" y="2311447"/>
            <a:ext cx="3469466" cy="3785652"/>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Allows data collection and usage statistics</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Enables requiring payment for use</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Adds cost upfront</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Requires a data plan or network subscription to maintain</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Available on Level 2 charging stations</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Enables load distribution sharing and monitoring</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Calibri"/>
            </a:endParaRPr>
          </a:p>
        </p:txBody>
      </p:sp>
      <p:sp>
        <p:nvSpPr>
          <p:cNvPr id="7" name="Text Placeholder 2">
            <a:extLst>
              <a:ext uri="{FF2B5EF4-FFF2-40B4-BE49-F238E27FC236}">
                <a16:creationId xmlns:a16="http://schemas.microsoft.com/office/drawing/2014/main" id="{95438266-B69C-4F7C-925B-65E632C53FE9}"/>
              </a:ext>
            </a:extLst>
          </p:cNvPr>
          <p:cNvSpPr txBox="1">
            <a:spLocks/>
          </p:cNvSpPr>
          <p:nvPr/>
        </p:nvSpPr>
        <p:spPr>
          <a:xfrm>
            <a:off x="8359865" y="1655985"/>
            <a:ext cx="3452129" cy="655462"/>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a:ln>
                  <a:noFill/>
                </a:ln>
                <a:solidFill>
                  <a:prstClr val="white"/>
                </a:solidFill>
                <a:effectLst/>
                <a:uLnTx/>
                <a:uFillTx/>
                <a:latin typeface="Arial"/>
                <a:ea typeface="+mn-ea"/>
                <a:cs typeface="Arial"/>
              </a:rPr>
              <a:t>"Dumb" Charger</a:t>
            </a:r>
          </a:p>
        </p:txBody>
      </p:sp>
      <p:sp>
        <p:nvSpPr>
          <p:cNvPr id="8" name="TextBox 7">
            <a:extLst>
              <a:ext uri="{FF2B5EF4-FFF2-40B4-BE49-F238E27FC236}">
                <a16:creationId xmlns:a16="http://schemas.microsoft.com/office/drawing/2014/main" id="{9ADB6A66-D6EE-4774-8F70-A448791EF377}"/>
              </a:ext>
            </a:extLst>
          </p:cNvPr>
          <p:cNvSpPr txBox="1"/>
          <p:nvPr/>
        </p:nvSpPr>
        <p:spPr>
          <a:xfrm>
            <a:off x="8408227" y="2317179"/>
            <a:ext cx="3634540" cy="2616101"/>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Does not allow for usage statistics</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Usually no way to require payment for usage</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Much cheaper equipment</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No data or service plan required</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CDEFA30C-B1A0-499B-915E-98E84D1BAA9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68"/>
          <a:stretch/>
        </p:blipFill>
        <p:spPr>
          <a:xfrm>
            <a:off x="4298763" y="1364977"/>
            <a:ext cx="3596151" cy="5480001"/>
          </a:xfrm>
          <a:prstGeom prst="rect">
            <a:avLst/>
          </a:prstGeom>
        </p:spPr>
      </p:pic>
    </p:spTree>
    <p:extLst>
      <p:ext uri="{BB962C8B-B14F-4D97-AF65-F5344CB8AC3E}">
        <p14:creationId xmlns:p14="http://schemas.microsoft.com/office/powerpoint/2010/main" val="36937734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E3F68D8-13AE-784B-9914-BABD2D2CEE35}" vid="{473A4B02-8E43-D74E-ADDF-D82F0C195CA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deae0b55-203e-4120-8ec9-56200b9d0530" xsi:nil="true"/>
    <This_x0020_doc_x0020_is_x0020_a_x0020_PDF_x0020_that_x0027_s_x0020_been_x0020_CONVERTED_x0020_to_x0020_Word_x002e__x0020_If_x0020_you_x0020_have_x0020_any_x0020_issues_x002c__x0020_please_x0020_advise_x0020_Klara_x002e_ xmlns="deae0b55-203e-4120-8ec9-56200b9d053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8C3AB86A27D5F42A346487301B5F6C1" ma:contentTypeVersion="23" ma:contentTypeDescription="Create a new document." ma:contentTypeScope="" ma:versionID="de7ef681821decdf0210aa0d402b4144">
  <xsd:schema xmlns:xsd="http://www.w3.org/2001/XMLSchema" xmlns:xs="http://www.w3.org/2001/XMLSchema" xmlns:p="http://schemas.microsoft.com/office/2006/metadata/properties" xmlns:ns2="f5807569-94f0-41d0-a3d7-00e33efdd08f" xmlns:ns3="deae0b55-203e-4120-8ec9-56200b9d0530" targetNamespace="http://schemas.microsoft.com/office/2006/metadata/properties" ma:root="true" ma:fieldsID="70e8b9f49dad6637c3ff5d030652cc81" ns2:_="" ns3:_="">
    <xsd:import namespace="f5807569-94f0-41d0-a3d7-00e33efdd08f"/>
    <xsd:import namespace="deae0b55-203e-4120-8ec9-56200b9d0530"/>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This_x0020_doc_x0020_is_x0020_a_x0020_PDF_x0020_that_x0027_s_x0020_been_x0020_CONVERTED_x0020_to_x0020_Word_x002e__x0020_If_x0020_you_x0020_have_x0020_any_x0020_issues_x002c__x0020_please_x0020_advise_x0020_Klara_x002e_"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_Flow_SignoffStatus"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807569-94f0-41d0-a3d7-00e33efdd08f" elementFormDefault="qualified">
    <xsd:import namespace="http://schemas.microsoft.com/office/2006/documentManagement/types"/>
    <xsd:import namespace="http://schemas.microsoft.com/office/infopath/2007/PartnerControls"/>
    <xsd:element name="SharedWithUsers" ma:index="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3"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eae0b55-203e-4120-8ec9-56200b9d0530" elementFormDefault="qualified">
    <xsd:import namespace="http://schemas.microsoft.com/office/2006/documentManagement/types"/>
    <xsd:import namespace="http://schemas.microsoft.com/office/infopath/2007/PartnerControls"/>
    <xsd:element name="This_x0020_doc_x0020_is_x0020_a_x0020_PDF_x0020_that_x0027_s_x0020_been_x0020_CONVERTED_x0020_to_x0020_Word_x002e__x0020_If_x0020_you_x0020_have_x0020_any_x0020_issues_x002c__x0020_please_x0020_advise_x0020_Klara_x002e_" ma:index="13" nillable="true" ma:displayName=".." ma:internalName="This_x0020_doc_x0020_is_x0020_a_x0020_PDF_x0020_that_x0027_s_x0020_been_x0020_CONVERTED_x0020_to_x0020_Word_x002e__x0020_If_x0020_you_x0020_have_x0020_any_x0020_issues_x002c__x0020_please_x0020_advise_x0020_Klara_x002e_">
      <xsd:simpleType>
        <xsd:restriction base="dms:Note">
          <xsd:maxLength value="255"/>
        </xsd:restriction>
      </xsd:simpleType>
    </xsd:element>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element name="MediaServiceDateTaken" ma:index="16" nillable="true" ma:displayName="MediaServiceDateTaken" ma:description="" ma:hidden="true" ma:internalName="MediaServiceDateTaken" ma:readOnly="true">
      <xsd:simpleType>
        <xsd:restriction base="dms:Text"/>
      </xsd:simpleType>
    </xsd:element>
    <xsd:element name="MediaServiceAutoTags" ma:index="17" nillable="true" ma:displayName="MediaServiceAutoTags" ma:description="" ma:internalName="MediaServiceAutoTags" ma:readOnly="true">
      <xsd:simpleType>
        <xsd:restriction base="dms:Text"/>
      </xsd:simpleType>
    </xsd:element>
    <xsd:element name="MediaServiceLocation" ma:index="18" nillable="true" ma:displayName="MediaServiceLocation" ma:description="" ma:internalName="MediaServiceLocation" ma:readOnly="true">
      <xsd:simpleType>
        <xsd:restriction base="dms:Text"/>
      </xsd:simpleType>
    </xsd:element>
    <xsd:element name="MediaServiceOCR" ma:index="19" nillable="true" ma:displayName="MediaServiceOCR" ma:internalName="MediaServiceOCR" ma:readOnly="true">
      <xsd:simpleType>
        <xsd:restriction base="dms:Note">
          <xsd:maxLength value="255"/>
        </xsd:restriction>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_Flow_SignoffStatus" ma:index="22" nillable="true" ma:displayName="Sign-off status" ma:internalName="_x0024_Resources_x003a_core_x002c_Signoff_Status_x003b_">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5AA329-B02A-4365-8318-CD1CC4DC5D5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7E3A4AC-0EB5-4812-AF1D-CD6D04650D24}">
  <ds:schemaRefs>
    <ds:schemaRef ds:uri="http://schemas.microsoft.com/sharepoint/v3/contenttype/forms"/>
  </ds:schemaRefs>
</ds:datastoreItem>
</file>

<file path=customXml/itemProps3.xml><?xml version="1.0" encoding="utf-8"?>
<ds:datastoreItem xmlns:ds="http://schemas.openxmlformats.org/officeDocument/2006/customXml" ds:itemID="{E7D3F837-CA6E-40FB-9E97-41DEF0338315}"/>
</file>

<file path=docProps/app.xml><?xml version="1.0" encoding="utf-8"?>
<Properties xmlns="http://schemas.openxmlformats.org/officeDocument/2006/extended-properties" xmlns:vt="http://schemas.openxmlformats.org/officeDocument/2006/docPropsVTypes">
  <TotalTime>2</TotalTime>
  <Words>1450</Words>
  <Application>Microsoft Office PowerPoint</Application>
  <PresentationFormat>Widescreen</PresentationFormat>
  <Paragraphs>132</Paragraphs>
  <Slides>19</Slides>
  <Notes>17</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Office Theme</vt:lpstr>
      <vt:lpstr>1_Office Theme</vt:lpstr>
      <vt:lpstr>Adding a Charging Station to your City</vt:lpstr>
      <vt:lpstr>Charging Equipment Manufacturers</vt:lpstr>
      <vt:lpstr>EV Charging Station Funding</vt:lpstr>
      <vt:lpstr>Attract EV Drivers to Your City!</vt:lpstr>
      <vt:lpstr>Red Wing’s New DCFC</vt:lpstr>
      <vt:lpstr>VW Settlement DCFC Plans</vt:lpstr>
      <vt:lpstr>Time of Use Charging</vt:lpstr>
      <vt:lpstr>Renewables and Charging</vt:lpstr>
      <vt:lpstr>“Smart” vs. “Dumb” Charger</vt:lpstr>
      <vt:lpstr>To Charge for Power or Not?</vt:lpstr>
      <vt:lpstr>Bluff Country Co-op</vt:lpstr>
      <vt:lpstr>Where to Locate Chargers in a Community</vt:lpstr>
      <vt:lpstr>Business Opportunities for Charging</vt:lpstr>
      <vt:lpstr>Protect Your Charging Station</vt:lpstr>
      <vt:lpstr>Promote Your Charging Station</vt:lpstr>
      <vt:lpstr>On Site Location Tips</vt:lpstr>
      <vt:lpstr>Install Close to Power Supply</vt:lpstr>
      <vt:lpstr>Future Proofing Your Community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Adding a Charging Station to your City</dc:title>
  <dc:creator>Joseph Cella</dc:creator>
  <cp:lastModifiedBy>Joseph Cella</cp:lastModifiedBy>
  <cp:revision>11</cp:revision>
  <dcterms:created xsi:type="dcterms:W3CDTF">2019-06-19T19:52:46Z</dcterms:created>
  <dcterms:modified xsi:type="dcterms:W3CDTF">2019-06-19T20:42:49Z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0x01010088C3AB86A27D5F42A346487301B5F6C1</vt:lpwstr>
  </property>
</Properties>
</file>