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91" r:id="rId3"/>
    <p:sldId id="293" r:id="rId4"/>
    <p:sldId id="359" r:id="rId5"/>
    <p:sldId id="311" r:id="rId6"/>
    <p:sldId id="297" r:id="rId7"/>
    <p:sldId id="342" r:id="rId8"/>
    <p:sldId id="357" r:id="rId9"/>
    <p:sldId id="386" r:id="rId10"/>
    <p:sldId id="347" r:id="rId11"/>
    <p:sldId id="348" r:id="rId12"/>
    <p:sldId id="361" r:id="rId13"/>
    <p:sldId id="318" r:id="rId14"/>
    <p:sldId id="341"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37"/>
  </p:normalViewPr>
  <p:slideViewPr>
    <p:cSldViewPr snapToGrid="0" snapToObjects="1">
      <p:cViewPr varScale="1">
        <p:scale>
          <a:sx n="76" d="100"/>
          <a:sy n="76" d="100"/>
        </p:scale>
        <p:origin x="21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630E3-FA2A-9B44-AF46-18B04392244D}" type="datetimeFigureOut">
              <a:rPr lang="en-US" smtClean="0"/>
              <a:t>9/6/19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03EEB-E2D7-BD4A-A869-C8C97939E62B}" type="slidenum">
              <a:rPr lang="en-US" smtClean="0"/>
              <a:t>‹#›</a:t>
            </a:fld>
            <a:endParaRPr lang="en-US"/>
          </a:p>
        </p:txBody>
      </p:sp>
    </p:spTree>
    <p:extLst>
      <p:ext uri="{BB962C8B-B14F-4D97-AF65-F5344CB8AC3E}">
        <p14:creationId xmlns:p14="http://schemas.microsoft.com/office/powerpoint/2010/main" val="388257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xcelenergy.com/working_with_us/municipalities/partners_in_energ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ord.com/police-vehicles/hybrid-utilit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tartribune.com/police-vehicle-is-not-your-typical-hybrid/510560282/?refresh=tru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Fleet studies are proving to be a very valuable source of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73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Dave Wanberg (dwanberg@ci.faribault.mn.us) for more information on the fleet study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37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Dave Wanberg (dwanberg@ci.faribault.mn.us) for more information on the fleet study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62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Applicable for cities within Xcel Energy’s service area. For more information on Partners in Energy: </a:t>
            </a:r>
            <a:r>
              <a:rPr lang="en-US" dirty="0">
                <a:hlinkClick r:id="rId3"/>
              </a:rPr>
              <a:t>https://www.xcelenergy.com/working_with_us/municipalities/partners_in_energy</a:t>
            </a:r>
            <a:r>
              <a:rPr lang="en-US" dirty="0"/>
              <a:t> </a:t>
            </a:r>
          </a:p>
        </p:txBody>
      </p:sp>
      <p:sp>
        <p:nvSpPr>
          <p:cNvPr id="4" name="Slide Number Placeholder 3"/>
          <p:cNvSpPr>
            <a:spLocks noGrp="1"/>
          </p:cNvSpPr>
          <p:nvPr>
            <p:ph type="sldNum" sz="quarter" idx="5"/>
          </p:nvPr>
        </p:nvSpPr>
        <p:spPr/>
        <p:txBody>
          <a:bodyPr/>
          <a:lstStyle/>
          <a:p>
            <a:fld id="{0C5D3871-309E-4624-8BA0-71AA9C63A7AA}" type="slidenum">
              <a:rPr lang="en-US" smtClean="0"/>
              <a:t>8</a:t>
            </a:fld>
            <a:endParaRPr lang="en-US"/>
          </a:p>
        </p:txBody>
      </p:sp>
    </p:spTree>
    <p:extLst>
      <p:ext uri="{BB962C8B-B14F-4D97-AF65-F5344CB8AC3E}">
        <p14:creationId xmlns:p14="http://schemas.microsoft.com/office/powerpoint/2010/main" val="164802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https://www.sourcewell-mn.gov/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8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Fleets for the Future (F4F) is a national partnership of regional councils, Clean Cities coalitions, and industry experts tasked with coordinating five regional and one national procurement initiative designed to consolidate bulk orders of alternative fuel vehicles and infrastructure.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18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68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unclear at this time whether the 2020 Ford hybrid Interceptor will be plug-in or not. Find out more at </a:t>
            </a:r>
            <a:r>
              <a:rPr lang="en-US" dirty="0">
                <a:hlinkClick r:id="rId3"/>
              </a:rPr>
              <a:t>https://www.ford.com/police-vehicles/hybrid-utility/</a:t>
            </a:r>
            <a:endParaRPr lang="en-US" dirty="0"/>
          </a:p>
          <a:p>
            <a:r>
              <a:rPr lang="en-US" dirty="0"/>
              <a:t>Star Tribune article: </a:t>
            </a:r>
            <a:r>
              <a:rPr lang="en-US" dirty="0">
                <a:hlinkClick r:id="rId4"/>
              </a:rPr>
              <a:t>http://www.startribune.com/police-vehicle-is-not-your-typical-hybrid/510560282/?refresh=true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07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This slide deck is meant to provide you with the necessary resources and talking points you need to educate fleet managers and others about electric vehicles in your community. To use these slides in your own presentation, simply copy and paste the slides you would like to use. </a:t>
            </a:r>
          </a:p>
          <a:p>
            <a:endParaRPr lang="en-US" dirty="0"/>
          </a:p>
          <a:p>
            <a:r>
              <a:rPr lang="en-US" dirty="0"/>
              <a:t>Attribution: This content has been authored and compiled by the Great Plains Institute—credit in any presentation of these slides is not necessary but would be greatly appreciated. </a:t>
            </a:r>
          </a:p>
          <a:p>
            <a:endParaRPr lang="en-US" dirty="0"/>
          </a:p>
        </p:txBody>
      </p:sp>
      <p:sp>
        <p:nvSpPr>
          <p:cNvPr id="4" name="Slide Number Placeholder 3"/>
          <p:cNvSpPr>
            <a:spLocks noGrp="1"/>
          </p:cNvSpPr>
          <p:nvPr>
            <p:ph type="sldNum" sz="quarter" idx="5"/>
          </p:nvPr>
        </p:nvSpPr>
        <p:spPr/>
        <p:txBody>
          <a:bodyPr/>
          <a:lstStyle/>
          <a:p>
            <a:fld id="{D0663307-F768-4393-9C8E-0820B15E0577}" type="slidenum">
              <a:rPr lang="en-US" smtClean="0"/>
              <a:t>15</a:t>
            </a:fld>
            <a:endParaRPr lang="en-US"/>
          </a:p>
        </p:txBody>
      </p:sp>
    </p:spTree>
    <p:extLst>
      <p:ext uri="{BB962C8B-B14F-4D97-AF65-F5344CB8AC3E}">
        <p14:creationId xmlns:p14="http://schemas.microsoft.com/office/powerpoint/2010/main" val="163764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5933-1D4C-D24A-B70E-811EE5578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5DF3B6-AAF6-AA47-B1F6-786BF6FF8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706770-1097-2C45-95A2-0BB0DC655A81}"/>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5" name="Footer Placeholder 4">
            <a:extLst>
              <a:ext uri="{FF2B5EF4-FFF2-40B4-BE49-F238E27FC236}">
                <a16:creationId xmlns:a16="http://schemas.microsoft.com/office/drawing/2014/main" id="{11CBDFF4-3904-714D-B8B6-CB4F5D941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8BC7A-0C64-A44F-B38C-FE8914F97219}"/>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28502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2005-DF86-794F-9EBE-2FCA6DB066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4363F-FF02-4046-B571-020B92B23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2D926-A41B-EF4D-9388-D18672FD87DE}"/>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5" name="Footer Placeholder 4">
            <a:extLst>
              <a:ext uri="{FF2B5EF4-FFF2-40B4-BE49-F238E27FC236}">
                <a16:creationId xmlns:a16="http://schemas.microsoft.com/office/drawing/2014/main" id="{F7663C44-CE51-104E-A512-DE87B5021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F059E-309B-3A4A-867F-77CB2F5A990C}"/>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113255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0EE91-651F-4E4A-8591-C11829A99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36894-91F0-CE4C-B13E-3D37162A73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77346-E150-FD43-93B2-E0D342EF9C5B}"/>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5" name="Footer Placeholder 4">
            <a:extLst>
              <a:ext uri="{FF2B5EF4-FFF2-40B4-BE49-F238E27FC236}">
                <a16:creationId xmlns:a16="http://schemas.microsoft.com/office/drawing/2014/main" id="{0D79BE23-A82C-3B49-ACA7-EEC7614AE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C585F-7E4F-E84C-8D59-7444167060FF}"/>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117436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C2270C-42F6-A34A-AED2-C5B252AB12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83CDEE0E-B663-44BD-B01E-C40F6950A6B2}"/>
              </a:ext>
            </a:extLst>
          </p:cNvPr>
          <p:cNvSpPr>
            <a:spLocks noGrp="1"/>
          </p:cNvSpPr>
          <p:nvPr>
            <p:ph type="dt" sz="half" idx="10"/>
          </p:nvPr>
        </p:nvSpPr>
        <p:spPr/>
        <p:txBody>
          <a:bodyPr/>
          <a:lstStyle/>
          <a:p>
            <a:fld id="{D2FC9EBD-A8F9-43F6-A4A8-09D4990E3637}" type="datetimeFigureOut">
              <a:rPr lang="en-US" smtClean="0"/>
              <a:t>9/6/19</a:t>
            </a:fld>
            <a:endParaRPr lang="en-US"/>
          </a:p>
        </p:txBody>
      </p:sp>
      <p:sp>
        <p:nvSpPr>
          <p:cNvPr id="3" name="Footer Placeholder 2">
            <a:extLst>
              <a:ext uri="{FF2B5EF4-FFF2-40B4-BE49-F238E27FC236}">
                <a16:creationId xmlns:a16="http://schemas.microsoft.com/office/drawing/2014/main" id="{25C5DA7F-DFA5-409A-A184-7F30B6862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5F495-ECA7-4769-B9CE-558A2C305DCE}"/>
              </a:ext>
            </a:extLst>
          </p:cNvPr>
          <p:cNvSpPr>
            <a:spLocks noGrp="1"/>
          </p:cNvSpPr>
          <p:nvPr>
            <p:ph type="sldNum" sz="quarter" idx="12"/>
          </p:nvPr>
        </p:nvSpPr>
        <p:spPr/>
        <p:txBody>
          <a:bodyPr/>
          <a:lstStyle/>
          <a:p>
            <a:fld id="{17053614-8382-42CA-A9D7-44E141A97A6E}" type="slidenum">
              <a:rPr lang="en-US" smtClean="0"/>
              <a:t>‹#›</a:t>
            </a:fld>
            <a:endParaRPr lang="en-US"/>
          </a:p>
        </p:txBody>
      </p:sp>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2003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3751D2A-3DB9-804B-A794-1684524670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76874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0605-67B5-004B-8A53-37EAB2073C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FFCDD34-58B2-4641-8930-4B7B075E5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28523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C371-8EE5-8348-AD4D-C0F209A9E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26149-E7B5-E445-8906-DF56ECD89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AFF10-0717-0047-939D-CE8CC3558FD3}"/>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5" name="Footer Placeholder 4">
            <a:extLst>
              <a:ext uri="{FF2B5EF4-FFF2-40B4-BE49-F238E27FC236}">
                <a16:creationId xmlns:a16="http://schemas.microsoft.com/office/drawing/2014/main" id="{424A7D83-B0F1-3340-9866-8744D9E7E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B8114-0B61-F74A-BFFB-E56361DA2174}"/>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362590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F83A-1E96-3A48-B296-D846DF70BD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4D238B-0E08-A744-BAA3-B010E257E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281CE-668E-4245-9833-4A3A59EED0D3}"/>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5" name="Footer Placeholder 4">
            <a:extLst>
              <a:ext uri="{FF2B5EF4-FFF2-40B4-BE49-F238E27FC236}">
                <a16:creationId xmlns:a16="http://schemas.microsoft.com/office/drawing/2014/main" id="{F3A07424-D5C2-484E-BDA0-3AE10D373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ECFCA-7E54-AB4D-93EF-AECCC1212303}"/>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61518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6014-9E46-F741-A62C-BFC0B7746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E32AC0-382C-0A4B-8BC8-DB5155D51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0F0CBF-3FBA-AB40-B636-0B54EEC9C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D7A36-755B-5E41-8300-72D3CC9A4AB0}"/>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6" name="Footer Placeholder 5">
            <a:extLst>
              <a:ext uri="{FF2B5EF4-FFF2-40B4-BE49-F238E27FC236}">
                <a16:creationId xmlns:a16="http://schemas.microsoft.com/office/drawing/2014/main" id="{3C0341D4-AD02-E347-8768-11DBDB5E9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AD31A-F92F-E145-A441-35238F3DEC06}"/>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64740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324C-C708-5146-AEC5-7CF8B2D3B8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000680-B593-D549-B842-80C89FA28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F2FC1-1836-4043-9C21-F477C015A2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5A6BEC-17B0-C14B-AAAB-127B57CF4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E858A0-04A5-CD41-AB59-B989DE756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23837-594D-2741-9F12-A48AA3D1A617}"/>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8" name="Footer Placeholder 7">
            <a:extLst>
              <a:ext uri="{FF2B5EF4-FFF2-40B4-BE49-F238E27FC236}">
                <a16:creationId xmlns:a16="http://schemas.microsoft.com/office/drawing/2014/main" id="{418B4BEF-B5F5-334B-A440-2449898D9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A7343D-31BC-1A40-9F3A-5C3A0E2579B8}"/>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340518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D0DE-FCD5-B743-BF27-B33F2FB0D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BB5A0-744F-614F-9F2D-A8035A626282}"/>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4" name="Footer Placeholder 3">
            <a:extLst>
              <a:ext uri="{FF2B5EF4-FFF2-40B4-BE49-F238E27FC236}">
                <a16:creationId xmlns:a16="http://schemas.microsoft.com/office/drawing/2014/main" id="{34EEA29F-F17F-0E4E-81A2-D0620D6D5D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7828FC-2DE6-654B-983D-62868E904397}"/>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225641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5713A-B8D5-6D4B-9341-AEF4D873E672}"/>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3" name="Footer Placeholder 2">
            <a:extLst>
              <a:ext uri="{FF2B5EF4-FFF2-40B4-BE49-F238E27FC236}">
                <a16:creationId xmlns:a16="http://schemas.microsoft.com/office/drawing/2014/main" id="{477F64CC-8894-A948-A7A9-9822E07D07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33A52A-7C37-AC4F-949D-39B6BB0C061B}"/>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67212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C1B3-70BF-114B-8355-07C8E7C53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BC28B6-4435-2148-BBFF-40B48B805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BBE69-CC41-5A4F-A0D3-5F94F958D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CF7C9-393A-D64A-AA7C-68E84707840D}"/>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6" name="Footer Placeholder 5">
            <a:extLst>
              <a:ext uri="{FF2B5EF4-FFF2-40B4-BE49-F238E27FC236}">
                <a16:creationId xmlns:a16="http://schemas.microsoft.com/office/drawing/2014/main" id="{37D60013-CD28-9C43-AF0A-2D3BAB636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78F5F-FB7F-4C4F-9D75-2C94C91FC390}"/>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139037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C8F0-589D-184F-8825-7A433C32D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882380-EB01-4C4D-A5EE-E18742A4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3A512-746D-784E-8C72-E4DC6A55F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397F8-1552-474B-B872-ACC171FE5F29}"/>
              </a:ext>
            </a:extLst>
          </p:cNvPr>
          <p:cNvSpPr>
            <a:spLocks noGrp="1"/>
          </p:cNvSpPr>
          <p:nvPr>
            <p:ph type="dt" sz="half" idx="10"/>
          </p:nvPr>
        </p:nvSpPr>
        <p:spPr/>
        <p:txBody>
          <a:bodyPr/>
          <a:lstStyle/>
          <a:p>
            <a:fld id="{FDB91595-C844-CE48-863A-9B5C319169B2}" type="datetimeFigureOut">
              <a:rPr lang="en-US" smtClean="0"/>
              <a:t>9/6/19</a:t>
            </a:fld>
            <a:endParaRPr lang="en-US"/>
          </a:p>
        </p:txBody>
      </p:sp>
      <p:sp>
        <p:nvSpPr>
          <p:cNvPr id="6" name="Footer Placeholder 5">
            <a:extLst>
              <a:ext uri="{FF2B5EF4-FFF2-40B4-BE49-F238E27FC236}">
                <a16:creationId xmlns:a16="http://schemas.microsoft.com/office/drawing/2014/main" id="{1B0385EF-F664-9343-BEFA-B197705F9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2B60C-F2E1-7B43-AFBE-748C5415FF98}"/>
              </a:ext>
            </a:extLst>
          </p:cNvPr>
          <p:cNvSpPr>
            <a:spLocks noGrp="1"/>
          </p:cNvSpPr>
          <p:nvPr>
            <p:ph type="sldNum" sz="quarter" idx="12"/>
          </p:nvPr>
        </p:nvSpPr>
        <p:spPr/>
        <p:txBody>
          <a:bodyPr/>
          <a:lstStyle/>
          <a:p>
            <a:fld id="{2ED6CAA3-6A33-204E-AAC4-317D230A24C3}" type="slidenum">
              <a:rPr lang="en-US" smtClean="0"/>
              <a:t>‹#›</a:t>
            </a:fld>
            <a:endParaRPr lang="en-US"/>
          </a:p>
        </p:txBody>
      </p:sp>
    </p:spTree>
    <p:extLst>
      <p:ext uri="{BB962C8B-B14F-4D97-AF65-F5344CB8AC3E}">
        <p14:creationId xmlns:p14="http://schemas.microsoft.com/office/powerpoint/2010/main" val="160684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40CB1-F40D-7D47-BEDB-6F7D4CDA5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8C10A-10B4-7A4A-A855-04514C595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DE21C-3657-CF43-85BE-46656C2E5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91595-C844-CE48-863A-9B5C319169B2}" type="datetimeFigureOut">
              <a:rPr lang="en-US" smtClean="0"/>
              <a:t>9/6/19</a:t>
            </a:fld>
            <a:endParaRPr lang="en-US"/>
          </a:p>
        </p:txBody>
      </p:sp>
      <p:sp>
        <p:nvSpPr>
          <p:cNvPr id="5" name="Footer Placeholder 4">
            <a:extLst>
              <a:ext uri="{FF2B5EF4-FFF2-40B4-BE49-F238E27FC236}">
                <a16:creationId xmlns:a16="http://schemas.microsoft.com/office/drawing/2014/main" id="{204B066D-99C8-3641-A61F-5FA053231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1DBF90-79CE-A345-AD19-E4CEDD59B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6CAA3-6A33-204E-AAC4-317D230A24C3}" type="slidenum">
              <a:rPr lang="en-US" smtClean="0"/>
              <a:t>‹#›</a:t>
            </a:fld>
            <a:endParaRPr lang="en-US"/>
          </a:p>
        </p:txBody>
      </p:sp>
    </p:spTree>
    <p:extLst>
      <p:ext uri="{BB962C8B-B14F-4D97-AF65-F5344CB8AC3E}">
        <p14:creationId xmlns:p14="http://schemas.microsoft.com/office/powerpoint/2010/main" val="195350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dmckeown@gpisd.ne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mailto:kacuna@gpisd.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xcelenergy.com/FleetElectrificationFor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ElectricVehicles@xcelenergy.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CDCF-785F-E440-8E31-8796269968B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72E44AD-9F72-B84E-84B3-3413C1798C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177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6FAB9D-7909-4BE4-B8EA-981A62576CCF}"/>
              </a:ext>
            </a:extLst>
          </p:cNvPr>
          <p:cNvSpPr>
            <a:spLocks noGrp="1"/>
          </p:cNvSpPr>
          <p:nvPr>
            <p:ph type="body" sz="quarter" idx="10"/>
          </p:nvPr>
        </p:nvSpPr>
        <p:spPr>
          <a:xfrm>
            <a:off x="788324" y="1755775"/>
            <a:ext cx="7043738" cy="4925927"/>
          </a:xfrm>
        </p:spPr>
        <p:txBody>
          <a:bodyPr/>
          <a:lstStyle/>
          <a:p>
            <a:r>
              <a:rPr lang="en-US" sz="3200" dirty="0"/>
              <a:t>Local governments can lease/purchase vehicles from the state contract</a:t>
            </a:r>
          </a:p>
          <a:p>
            <a:r>
              <a:rPr lang="en-US" sz="3200" dirty="0"/>
              <a:t>State contract provides discounts on select vehicles, including EVs</a:t>
            </a:r>
          </a:p>
          <a:p>
            <a:r>
              <a:rPr lang="en-US" sz="3200" dirty="0"/>
              <a:t>Can get a Chevy Volt for $32,679 compared to the $33,220 sticker price</a:t>
            </a:r>
          </a:p>
          <a:p>
            <a:pPr marL="0" indent="0">
              <a:buNone/>
            </a:pPr>
            <a:endParaRPr lang="en-US" sz="3200" dirty="0"/>
          </a:p>
        </p:txBody>
      </p:sp>
      <p:pic>
        <p:nvPicPr>
          <p:cNvPr id="5" name="Picture 4">
            <a:extLst>
              <a:ext uri="{FF2B5EF4-FFF2-40B4-BE49-F238E27FC236}">
                <a16:creationId xmlns:a16="http://schemas.microsoft.com/office/drawing/2014/main" id="{209E9E0C-8F46-4799-803A-708E655F08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7214" y="176298"/>
            <a:ext cx="5277571" cy="1037360"/>
          </a:xfrm>
          <a:prstGeom prst="rect">
            <a:avLst/>
          </a:prstGeom>
        </p:spPr>
      </p:pic>
    </p:spTree>
    <p:extLst>
      <p:ext uri="{BB962C8B-B14F-4D97-AF65-F5344CB8AC3E}">
        <p14:creationId xmlns:p14="http://schemas.microsoft.com/office/powerpoint/2010/main" val="70434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024A3F-086F-488C-9ABD-30397B8568AB}"/>
              </a:ext>
            </a:extLst>
          </p:cNvPr>
          <p:cNvSpPr>
            <a:spLocks noGrp="1"/>
          </p:cNvSpPr>
          <p:nvPr>
            <p:ph type="body" sz="quarter" idx="10"/>
          </p:nvPr>
        </p:nvSpPr>
        <p:spPr>
          <a:xfrm>
            <a:off x="538941" y="2410056"/>
            <a:ext cx="7043738" cy="4664075"/>
          </a:xfrm>
        </p:spPr>
        <p:txBody>
          <a:bodyPr anchor="t"/>
          <a:lstStyle/>
          <a:p>
            <a:r>
              <a:rPr lang="en-US" sz="3200" dirty="0"/>
              <a:t>Cooperative purchasing venture</a:t>
            </a:r>
          </a:p>
          <a:p>
            <a:r>
              <a:rPr lang="en-US" sz="3200" dirty="0"/>
              <a:t>Can buy charging equipment as well as vehicles</a:t>
            </a:r>
          </a:p>
          <a:p>
            <a:r>
              <a:rPr lang="en-US" sz="3200" dirty="0">
                <a:latin typeface="Arial"/>
                <a:cs typeface="Arial"/>
              </a:rPr>
              <a:t>Can purchase a $37,495 Chevy Bolt for $32,702 via </a:t>
            </a:r>
            <a:r>
              <a:rPr lang="en-US" sz="3200" dirty="0" err="1">
                <a:latin typeface="Arial"/>
                <a:cs typeface="Arial"/>
              </a:rPr>
              <a:t>Sourcewell</a:t>
            </a:r>
            <a:endParaRPr lang="en-US" sz="3200" dirty="0">
              <a:latin typeface="Arial"/>
              <a:cs typeface="Arial"/>
            </a:endParaRPr>
          </a:p>
          <a:p>
            <a:endParaRPr lang="en-US" dirty="0"/>
          </a:p>
        </p:txBody>
      </p:sp>
      <p:pic>
        <p:nvPicPr>
          <p:cNvPr id="5" name="Graphic 4">
            <a:extLst>
              <a:ext uri="{FF2B5EF4-FFF2-40B4-BE49-F238E27FC236}">
                <a16:creationId xmlns:a16="http://schemas.microsoft.com/office/drawing/2014/main" id="{5DB8CB02-EF03-4E5D-8790-FB3978131A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92221" y="133004"/>
            <a:ext cx="6207557" cy="1049165"/>
          </a:xfrm>
          <a:prstGeom prst="rect">
            <a:avLst/>
          </a:prstGeom>
        </p:spPr>
      </p:pic>
    </p:spTree>
    <p:extLst>
      <p:ext uri="{BB962C8B-B14F-4D97-AF65-F5344CB8AC3E}">
        <p14:creationId xmlns:p14="http://schemas.microsoft.com/office/powerpoint/2010/main" val="55712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B5DEE-8672-469C-9A1F-6002CD5BFF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9546" y="1915207"/>
            <a:ext cx="6346456" cy="4286255"/>
          </a:xfrm>
          <a:prstGeom prst="rect">
            <a:avLst/>
          </a:prstGeom>
        </p:spPr>
      </p:pic>
      <p:sp>
        <p:nvSpPr>
          <p:cNvPr id="3" name="TextBox 2">
            <a:extLst>
              <a:ext uri="{FF2B5EF4-FFF2-40B4-BE49-F238E27FC236}">
                <a16:creationId xmlns:a16="http://schemas.microsoft.com/office/drawing/2014/main" id="{3CE15549-FC10-46C7-AA60-373D82D348C1}"/>
              </a:ext>
            </a:extLst>
          </p:cNvPr>
          <p:cNvSpPr txBox="1"/>
          <p:nvPr/>
        </p:nvSpPr>
        <p:spPr>
          <a:xfrm>
            <a:off x="438150" y="1914524"/>
            <a:ext cx="3743323"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partnership working to coordinate procurement initiatives designed to consolidate bulk orders of alternative fuel vehicles and infrastructure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Regional and national initiatives </a:t>
            </a:r>
          </a:p>
        </p:txBody>
      </p:sp>
      <p:pic>
        <p:nvPicPr>
          <p:cNvPr id="4" name="Picture 5">
            <a:extLst>
              <a:ext uri="{FF2B5EF4-FFF2-40B4-BE49-F238E27FC236}">
                <a16:creationId xmlns:a16="http://schemas.microsoft.com/office/drawing/2014/main" id="{90F07983-6911-49BF-AF9B-1831A4EFD7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8119" y="-1000"/>
            <a:ext cx="4398168" cy="1264063"/>
          </a:xfrm>
          <a:prstGeom prst="rect">
            <a:avLst/>
          </a:prstGeom>
        </p:spPr>
      </p:pic>
    </p:spTree>
    <p:extLst>
      <p:ext uri="{BB962C8B-B14F-4D97-AF65-F5344CB8AC3E}">
        <p14:creationId xmlns:p14="http://schemas.microsoft.com/office/powerpoint/2010/main" val="243658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E353F-6DF8-48FD-84FE-FC76AFE791A0}"/>
              </a:ext>
            </a:extLst>
          </p:cNvPr>
          <p:cNvSpPr>
            <a:spLocks noGrp="1"/>
          </p:cNvSpPr>
          <p:nvPr>
            <p:ph type="body" sz="quarter" idx="10"/>
          </p:nvPr>
        </p:nvSpPr>
        <p:spPr>
          <a:xfrm>
            <a:off x="595132" y="1755775"/>
            <a:ext cx="6019800" cy="4664075"/>
          </a:xfrm>
        </p:spPr>
        <p:txBody>
          <a:bodyPr anchor="t"/>
          <a:lstStyle/>
          <a:p>
            <a:r>
              <a:rPr lang="en-US" dirty="0">
                <a:latin typeface="Arial"/>
                <a:cs typeface="Arial"/>
              </a:rPr>
              <a:t>Eagan purchased a new Mitsubishi Outlander and used a creative solution to take advantage of the federal tax credit</a:t>
            </a:r>
          </a:p>
          <a:p>
            <a:pPr lvl="1"/>
            <a:r>
              <a:rPr lang="en-US" dirty="0">
                <a:latin typeface="Arial"/>
                <a:cs typeface="Arial"/>
              </a:rPr>
              <a:t>By leasing through Ally Bank, the tax credit still applied, and Ally Bank offered the city a $4,800 rebate</a:t>
            </a:r>
          </a:p>
          <a:p>
            <a:pPr lvl="1"/>
            <a:r>
              <a:rPr lang="en-US" dirty="0">
                <a:latin typeface="Arial"/>
                <a:cs typeface="Arial"/>
              </a:rPr>
              <a:t>They bought out the lease almost immediately, but still got it at a lower price than the state contract!</a:t>
            </a:r>
          </a:p>
        </p:txBody>
      </p:sp>
      <p:pic>
        <p:nvPicPr>
          <p:cNvPr id="6" name="Picture 5">
            <a:extLst>
              <a:ext uri="{FF2B5EF4-FFF2-40B4-BE49-F238E27FC236}">
                <a16:creationId xmlns:a16="http://schemas.microsoft.com/office/drawing/2014/main" id="{75DBAE5F-2A71-42A7-925E-D228BDC7B5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2790" y="-53875"/>
            <a:ext cx="5079365" cy="1600000"/>
          </a:xfrm>
          <a:prstGeom prst="rect">
            <a:avLst/>
          </a:prstGeom>
        </p:spPr>
      </p:pic>
      <p:pic>
        <p:nvPicPr>
          <p:cNvPr id="4" name="Picture 4" descr="A car parked in front of a building&#10;&#10;Description generated with very high confidence">
            <a:extLst>
              <a:ext uri="{FF2B5EF4-FFF2-40B4-BE49-F238E27FC236}">
                <a16:creationId xmlns:a16="http://schemas.microsoft.com/office/drawing/2014/main" id="{91B360CC-7E0C-44F3-963E-A72045C763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7962" y="1891548"/>
            <a:ext cx="4731833" cy="3544228"/>
          </a:xfrm>
          <a:prstGeom prst="rect">
            <a:avLst/>
          </a:prstGeom>
        </p:spPr>
      </p:pic>
      <p:sp>
        <p:nvSpPr>
          <p:cNvPr id="7" name="TextBox 6">
            <a:extLst>
              <a:ext uri="{FF2B5EF4-FFF2-40B4-BE49-F238E27FC236}">
                <a16:creationId xmlns:a16="http://schemas.microsoft.com/office/drawing/2014/main" id="{29E0736B-2C84-4A2F-A86E-DB43B276E55B}"/>
              </a:ext>
            </a:extLst>
          </p:cNvPr>
          <p:cNvSpPr txBox="1"/>
          <p:nvPr/>
        </p:nvSpPr>
        <p:spPr>
          <a:xfrm>
            <a:off x="6987962" y="5435776"/>
            <a:ext cx="4731833" cy="307777"/>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Photo from City of Eagan</a:t>
            </a:r>
          </a:p>
        </p:txBody>
      </p:sp>
    </p:spTree>
    <p:extLst>
      <p:ext uri="{BB962C8B-B14F-4D97-AF65-F5344CB8AC3E}">
        <p14:creationId xmlns:p14="http://schemas.microsoft.com/office/powerpoint/2010/main" val="354315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F1BE-7E9D-4B30-9813-CB44CD6C9835}"/>
              </a:ext>
            </a:extLst>
          </p:cNvPr>
          <p:cNvSpPr>
            <a:spLocks noGrp="1"/>
          </p:cNvSpPr>
          <p:nvPr>
            <p:ph type="title"/>
          </p:nvPr>
        </p:nvSpPr>
        <p:spPr/>
        <p:txBody>
          <a:bodyPr/>
          <a:lstStyle/>
          <a:p>
            <a:r>
              <a:rPr lang="en-US"/>
              <a:t>2020 Police Interceptor </a:t>
            </a:r>
          </a:p>
        </p:txBody>
      </p:sp>
      <p:sp>
        <p:nvSpPr>
          <p:cNvPr id="3" name="Text Placeholder 2">
            <a:extLst>
              <a:ext uri="{FF2B5EF4-FFF2-40B4-BE49-F238E27FC236}">
                <a16:creationId xmlns:a16="http://schemas.microsoft.com/office/drawing/2014/main" id="{CA5AF5A9-114C-4AF6-9F29-DBEF9A21708C}"/>
              </a:ext>
            </a:extLst>
          </p:cNvPr>
          <p:cNvSpPr>
            <a:spLocks noGrp="1"/>
          </p:cNvSpPr>
          <p:nvPr>
            <p:ph type="body" sz="quarter" idx="10"/>
          </p:nvPr>
        </p:nvSpPr>
        <p:spPr>
          <a:xfrm>
            <a:off x="6886575" y="1803400"/>
            <a:ext cx="5043488" cy="4664075"/>
          </a:xfrm>
        </p:spPr>
        <p:txBody>
          <a:bodyPr/>
          <a:lstStyle/>
          <a:p>
            <a:r>
              <a:rPr lang="en-US" dirty="0"/>
              <a:t>Coming in 2020, Ford will offer a hybrid Interceptor</a:t>
            </a:r>
          </a:p>
          <a:p>
            <a:r>
              <a:rPr lang="en-US" dirty="0"/>
              <a:t>The EV market is expanding</a:t>
            </a:r>
          </a:p>
          <a:p>
            <a:r>
              <a:rPr lang="en-US" dirty="0"/>
              <a:t>Vehicles that idle frequently are perfect to be replaced with EVs</a:t>
            </a:r>
          </a:p>
          <a:p>
            <a:r>
              <a:rPr lang="en-US" dirty="0"/>
              <a:t>Star Tribune article highly praises these vehicles</a:t>
            </a:r>
          </a:p>
          <a:p>
            <a:pPr marL="0" indent="0">
              <a:buNone/>
            </a:pPr>
            <a:endParaRPr lang="en-US" dirty="0"/>
          </a:p>
        </p:txBody>
      </p:sp>
      <p:pic>
        <p:nvPicPr>
          <p:cNvPr id="6" name="Picture 5">
            <a:extLst>
              <a:ext uri="{FF2B5EF4-FFF2-40B4-BE49-F238E27FC236}">
                <a16:creationId xmlns:a16="http://schemas.microsoft.com/office/drawing/2014/main" id="{3BA688EB-2D3E-4DD6-B14A-41204824B4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0" y="1928813"/>
            <a:ext cx="6023238" cy="4008437"/>
          </a:xfrm>
          <a:prstGeom prst="rect">
            <a:avLst/>
          </a:prstGeom>
        </p:spPr>
      </p:pic>
    </p:spTree>
    <p:extLst>
      <p:ext uri="{BB962C8B-B14F-4D97-AF65-F5344CB8AC3E}">
        <p14:creationId xmlns:p14="http://schemas.microsoft.com/office/powerpoint/2010/main" val="16876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EB241-C8EF-4820-9D28-BE6893D9840B}"/>
              </a:ext>
            </a:extLst>
          </p:cNvPr>
          <p:cNvSpPr>
            <a:spLocks noGrp="1"/>
          </p:cNvSpPr>
          <p:nvPr>
            <p:ph type="title"/>
          </p:nvPr>
        </p:nvSpPr>
        <p:spPr/>
        <p:txBody>
          <a:bodyPr/>
          <a:lstStyle/>
          <a:p>
            <a:r>
              <a:rPr lang="en-US"/>
              <a:t>Thank You!</a:t>
            </a:r>
          </a:p>
        </p:txBody>
      </p:sp>
      <p:sp>
        <p:nvSpPr>
          <p:cNvPr id="6" name="TextBox 5">
            <a:extLst>
              <a:ext uri="{FF2B5EF4-FFF2-40B4-BE49-F238E27FC236}">
                <a16:creationId xmlns:a16="http://schemas.microsoft.com/office/drawing/2014/main" id="{02803162-328B-4551-9C13-D42BAEE7D1F7}"/>
              </a:ext>
            </a:extLst>
          </p:cNvPr>
          <p:cNvSpPr txBox="1"/>
          <p:nvPr/>
        </p:nvSpPr>
        <p:spPr>
          <a:xfrm>
            <a:off x="1575262" y="4764578"/>
            <a:ext cx="3429000" cy="1815882"/>
          </a:xfrm>
          <a:prstGeom prst="rect">
            <a:avLst/>
          </a:prstGeom>
          <a:noFill/>
        </p:spPr>
        <p:txBody>
          <a:bodyPr wrap="square" rtlCol="0" anchor="t">
            <a:spAutoFit/>
          </a:bodyPr>
          <a:lstStyle/>
          <a:p>
            <a:pPr algn="ctr"/>
            <a:r>
              <a:rPr lang="en-US" sz="2800">
                <a:latin typeface="Calibri" panose="020F0502020204030204" pitchFamily="34" charset="0"/>
                <a:cs typeface="Calibri" panose="020F0502020204030204" pitchFamily="34" charset="0"/>
              </a:rPr>
              <a:t>Diana McKeown</a:t>
            </a:r>
          </a:p>
          <a:p>
            <a:pPr algn="ctr"/>
            <a:r>
              <a:rPr lang="en-US" sz="2800" err="1">
                <a:latin typeface="Calibri"/>
                <a:cs typeface="Calibri"/>
              </a:rPr>
              <a:t>MetroCERT</a:t>
            </a:r>
            <a:r>
              <a:rPr lang="en-US" sz="2800">
                <a:latin typeface="Calibri"/>
                <a:cs typeface="Calibri"/>
              </a:rPr>
              <a:t> Director</a:t>
            </a:r>
          </a:p>
          <a:p>
            <a:pPr algn="ctr"/>
            <a:r>
              <a:rPr lang="en-US" sz="2800">
                <a:latin typeface="Calibri" panose="020F0502020204030204" pitchFamily="34" charset="0"/>
                <a:cs typeface="Calibri" panose="020F0502020204030204" pitchFamily="34" charset="0"/>
                <a:hlinkClick r:id="rId3"/>
              </a:rPr>
              <a:t>dmckeown@gpisd.net</a:t>
            </a:r>
            <a:endParaRPr lang="en-US" sz="2800">
              <a:latin typeface="Calibri" panose="020F0502020204030204" pitchFamily="34" charset="0"/>
              <a:cs typeface="Calibri" panose="020F0502020204030204" pitchFamily="34" charset="0"/>
            </a:endParaRPr>
          </a:p>
          <a:p>
            <a:pPr algn="ctr"/>
            <a:r>
              <a:rPr lang="en-US" sz="2800">
                <a:latin typeface="Calibri" panose="020F0502020204030204" pitchFamily="34" charset="0"/>
                <a:cs typeface="Calibri" panose="020F0502020204030204" pitchFamily="34" charset="0"/>
              </a:rPr>
              <a:t>612-278-7158</a:t>
            </a:r>
          </a:p>
        </p:txBody>
      </p:sp>
      <p:sp>
        <p:nvSpPr>
          <p:cNvPr id="7" name="TextBox 6">
            <a:extLst>
              <a:ext uri="{FF2B5EF4-FFF2-40B4-BE49-F238E27FC236}">
                <a16:creationId xmlns:a16="http://schemas.microsoft.com/office/drawing/2014/main" id="{36CEC9F5-9367-49B8-8D35-AD09AB7E8433}"/>
              </a:ext>
            </a:extLst>
          </p:cNvPr>
          <p:cNvSpPr txBox="1"/>
          <p:nvPr/>
        </p:nvSpPr>
        <p:spPr>
          <a:xfrm>
            <a:off x="6756862" y="4764578"/>
            <a:ext cx="3429000" cy="2246769"/>
          </a:xfrm>
          <a:prstGeom prst="rect">
            <a:avLst/>
          </a:prstGeom>
          <a:noFill/>
        </p:spPr>
        <p:txBody>
          <a:bodyPr wrap="square" rtlCol="0" anchor="t">
            <a:spAutoFit/>
          </a:bodyPr>
          <a:lstStyle/>
          <a:p>
            <a:pPr algn="ctr"/>
            <a:r>
              <a:rPr lang="en-US" sz="2800">
                <a:latin typeface="Calibri"/>
                <a:cs typeface="Calibri"/>
              </a:rPr>
              <a:t>Kris </a:t>
            </a:r>
            <a:r>
              <a:rPr lang="en-US" sz="2800" err="1">
                <a:latin typeface="Calibri"/>
                <a:cs typeface="Calibri"/>
              </a:rPr>
              <a:t>Acuña</a:t>
            </a:r>
            <a:endParaRPr lang="en-US" sz="2800">
              <a:latin typeface="Calibri" panose="020F0502020204030204" pitchFamily="34" charset="0"/>
              <a:cs typeface="Calibri" panose="020F0502020204030204" pitchFamily="34" charset="0"/>
            </a:endParaRPr>
          </a:p>
          <a:p>
            <a:pPr algn="ctr"/>
            <a:r>
              <a:rPr lang="en-US" sz="2800">
                <a:latin typeface="Calibri"/>
                <a:cs typeface="Calibri"/>
              </a:rPr>
              <a:t>Project Assistant</a:t>
            </a:r>
          </a:p>
          <a:p>
            <a:pPr algn="ctr"/>
            <a:r>
              <a:rPr lang="en-US" sz="2800">
                <a:latin typeface="Calibri"/>
                <a:cs typeface="Calibri"/>
                <a:hlinkClick r:id="rId4"/>
              </a:rPr>
              <a:t>kacuna@gpisd.net</a:t>
            </a:r>
            <a:r>
              <a:rPr lang="en-US" sz="2800">
                <a:latin typeface="Calibri"/>
                <a:cs typeface="Calibri"/>
              </a:rPr>
              <a:t> </a:t>
            </a:r>
          </a:p>
          <a:p>
            <a:pPr algn="ctr"/>
            <a:r>
              <a:rPr lang="en-US" sz="2800">
                <a:latin typeface="Calibri"/>
                <a:cs typeface="Calibri"/>
              </a:rPr>
              <a:t>612-400-6291</a:t>
            </a:r>
          </a:p>
          <a:p>
            <a:pPr algn="ct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007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6C78-8384-4105-8761-FDA7A7993933}"/>
              </a:ext>
            </a:extLst>
          </p:cNvPr>
          <p:cNvSpPr>
            <a:spLocks noGrp="1"/>
          </p:cNvSpPr>
          <p:nvPr>
            <p:ph type="title"/>
          </p:nvPr>
        </p:nvSpPr>
        <p:spPr>
          <a:xfrm>
            <a:off x="838200" y="3055532"/>
            <a:ext cx="10515600" cy="1325563"/>
          </a:xfrm>
        </p:spPr>
        <p:txBody>
          <a:bodyPr/>
          <a:lstStyle/>
          <a:p>
            <a:r>
              <a:rPr lang="en-US" dirty="0"/>
              <a:t>Adding an EV to Your Fleet</a:t>
            </a:r>
          </a:p>
        </p:txBody>
      </p:sp>
      <p:sp>
        <p:nvSpPr>
          <p:cNvPr id="3" name="Text Placeholder 2">
            <a:extLst>
              <a:ext uri="{FF2B5EF4-FFF2-40B4-BE49-F238E27FC236}">
                <a16:creationId xmlns:a16="http://schemas.microsoft.com/office/drawing/2014/main" id="{EB0AEBC0-19BA-48E1-B404-2C70BB75DB9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464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06E9-B781-4108-A71B-6EFBC6A9F96B}"/>
              </a:ext>
            </a:extLst>
          </p:cNvPr>
          <p:cNvSpPr>
            <a:spLocks noGrp="1"/>
          </p:cNvSpPr>
          <p:nvPr>
            <p:ph type="title"/>
          </p:nvPr>
        </p:nvSpPr>
        <p:spPr/>
        <p:txBody>
          <a:bodyPr/>
          <a:lstStyle/>
          <a:p>
            <a:r>
              <a:rPr lang="en-US"/>
              <a:t>Fleet Studies</a:t>
            </a:r>
          </a:p>
        </p:txBody>
      </p:sp>
      <p:sp>
        <p:nvSpPr>
          <p:cNvPr id="3" name="Text Placeholder 2">
            <a:extLst>
              <a:ext uri="{FF2B5EF4-FFF2-40B4-BE49-F238E27FC236}">
                <a16:creationId xmlns:a16="http://schemas.microsoft.com/office/drawing/2014/main" id="{8152714B-0D60-475E-842F-EDF62B19C03C}"/>
              </a:ext>
            </a:extLst>
          </p:cNvPr>
          <p:cNvSpPr>
            <a:spLocks noGrp="1"/>
          </p:cNvSpPr>
          <p:nvPr>
            <p:ph type="body" sz="quarter" idx="10"/>
          </p:nvPr>
        </p:nvSpPr>
        <p:spPr>
          <a:xfrm>
            <a:off x="696685" y="1951718"/>
            <a:ext cx="7043738" cy="4664075"/>
          </a:xfrm>
        </p:spPr>
        <p:txBody>
          <a:bodyPr anchor="t"/>
          <a:lstStyle/>
          <a:p>
            <a:r>
              <a:rPr lang="en-US" dirty="0">
                <a:latin typeface="Arial"/>
                <a:cs typeface="Arial"/>
              </a:rPr>
              <a:t>Fleet studies track usage, run-time, idling, fuel consumption, and more in vehicles</a:t>
            </a:r>
          </a:p>
          <a:p>
            <a:r>
              <a:rPr lang="en-US" dirty="0">
                <a:latin typeface="Arial"/>
                <a:cs typeface="Arial"/>
              </a:rPr>
              <a:t>Companies like </a:t>
            </a:r>
            <a:r>
              <a:rPr lang="en-US" dirty="0" err="1">
                <a:latin typeface="Arial"/>
                <a:cs typeface="Arial"/>
              </a:rPr>
              <a:t>FleetCarma</a:t>
            </a:r>
            <a:r>
              <a:rPr lang="en-US" dirty="0">
                <a:latin typeface="Arial"/>
                <a:cs typeface="Arial"/>
              </a:rPr>
              <a:t> install telematic devices to track vehicle data</a:t>
            </a:r>
          </a:p>
          <a:p>
            <a:r>
              <a:rPr lang="en-US" dirty="0">
                <a:latin typeface="Arial"/>
                <a:cs typeface="Arial"/>
              </a:rPr>
              <a:t>End data suggests vehicle right-sizes and other improvements that could be made to save money over the life of a vehicle</a:t>
            </a:r>
          </a:p>
        </p:txBody>
      </p:sp>
    </p:spTree>
    <p:extLst>
      <p:ext uri="{BB962C8B-B14F-4D97-AF65-F5344CB8AC3E}">
        <p14:creationId xmlns:p14="http://schemas.microsoft.com/office/powerpoint/2010/main" val="142092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3E5-388F-4658-91EF-F47797260883}"/>
              </a:ext>
            </a:extLst>
          </p:cNvPr>
          <p:cNvSpPr>
            <a:spLocks noGrp="1"/>
          </p:cNvSpPr>
          <p:nvPr>
            <p:ph type="title"/>
          </p:nvPr>
        </p:nvSpPr>
        <p:spPr/>
        <p:txBody>
          <a:bodyPr/>
          <a:lstStyle/>
          <a:p>
            <a:r>
              <a:rPr lang="en-US"/>
              <a:t>Fleet Studies in MN</a:t>
            </a:r>
          </a:p>
        </p:txBody>
      </p:sp>
      <p:sp>
        <p:nvSpPr>
          <p:cNvPr id="3" name="Text Placeholder 2">
            <a:extLst>
              <a:ext uri="{FF2B5EF4-FFF2-40B4-BE49-F238E27FC236}">
                <a16:creationId xmlns:a16="http://schemas.microsoft.com/office/drawing/2014/main" id="{74DD53AC-9459-416F-A7D9-09E0A36C9C5B}"/>
              </a:ext>
            </a:extLst>
          </p:cNvPr>
          <p:cNvSpPr>
            <a:spLocks noGrp="1"/>
          </p:cNvSpPr>
          <p:nvPr>
            <p:ph type="body" sz="quarter" idx="10"/>
          </p:nvPr>
        </p:nvSpPr>
        <p:spPr>
          <a:xfrm>
            <a:off x="576943" y="1995260"/>
            <a:ext cx="7043738" cy="4664075"/>
          </a:xfrm>
        </p:spPr>
        <p:txBody>
          <a:bodyPr/>
          <a:lstStyle/>
          <a:p>
            <a:r>
              <a:rPr lang="en-US" dirty="0"/>
              <a:t>Xcel Energy and Connexus Energy funded fleet studies for cities in their service area</a:t>
            </a:r>
          </a:p>
          <a:p>
            <a:r>
              <a:rPr lang="en-US" dirty="0"/>
              <a:t>HealthPartners, Bloomington, Coon Rapids, Faribault, Fridley, Hastings, Inver Grove Heights, St. Louis Park, White Bear Lake, Winona, and Woodbury have done studies</a:t>
            </a:r>
          </a:p>
        </p:txBody>
      </p:sp>
    </p:spTree>
    <p:extLst>
      <p:ext uri="{BB962C8B-B14F-4D97-AF65-F5344CB8AC3E}">
        <p14:creationId xmlns:p14="http://schemas.microsoft.com/office/powerpoint/2010/main" val="173716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4D50-F8C4-40DF-96FB-A3CA4FD80DA1}"/>
              </a:ext>
            </a:extLst>
          </p:cNvPr>
          <p:cNvSpPr>
            <a:spLocks noGrp="1"/>
          </p:cNvSpPr>
          <p:nvPr>
            <p:ph type="title"/>
          </p:nvPr>
        </p:nvSpPr>
        <p:spPr/>
        <p:txBody>
          <a:bodyPr/>
          <a:lstStyle/>
          <a:p>
            <a:r>
              <a:rPr lang="en-US" err="1">
                <a:latin typeface="Arial"/>
                <a:cs typeface="Arial"/>
              </a:rPr>
              <a:t>FleetCarma’s</a:t>
            </a:r>
            <a:r>
              <a:rPr lang="en-US">
                <a:latin typeface="Arial"/>
                <a:cs typeface="Arial"/>
              </a:rPr>
              <a:t> Process</a:t>
            </a:r>
            <a:endParaRPr lang="en-US"/>
          </a:p>
        </p:txBody>
      </p:sp>
      <p:pic>
        <p:nvPicPr>
          <p:cNvPr id="6" name="Picture 5">
            <a:extLst>
              <a:ext uri="{FF2B5EF4-FFF2-40B4-BE49-F238E27FC236}">
                <a16:creationId xmlns:a16="http://schemas.microsoft.com/office/drawing/2014/main" id="{2E0BF2DB-B28F-433F-8C3D-F9BD5F428A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2092" y="1325563"/>
            <a:ext cx="9167816" cy="5532437"/>
          </a:xfrm>
          <a:prstGeom prst="rect">
            <a:avLst/>
          </a:prstGeom>
        </p:spPr>
      </p:pic>
    </p:spTree>
    <p:extLst>
      <p:ext uri="{BB962C8B-B14F-4D97-AF65-F5344CB8AC3E}">
        <p14:creationId xmlns:p14="http://schemas.microsoft.com/office/powerpoint/2010/main" val="427166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65EE-7736-4EBD-9437-CD17C61EB5FF}"/>
              </a:ext>
            </a:extLst>
          </p:cNvPr>
          <p:cNvSpPr>
            <a:spLocks noGrp="1"/>
          </p:cNvSpPr>
          <p:nvPr>
            <p:ph type="title"/>
          </p:nvPr>
        </p:nvSpPr>
        <p:spPr/>
        <p:txBody>
          <a:bodyPr/>
          <a:lstStyle/>
          <a:p>
            <a:r>
              <a:rPr lang="en-US" dirty="0"/>
              <a:t>Faribault Fleet Study</a:t>
            </a:r>
          </a:p>
        </p:txBody>
      </p:sp>
      <p:sp>
        <p:nvSpPr>
          <p:cNvPr id="3" name="Text Placeholder 2">
            <a:extLst>
              <a:ext uri="{FF2B5EF4-FFF2-40B4-BE49-F238E27FC236}">
                <a16:creationId xmlns:a16="http://schemas.microsoft.com/office/drawing/2014/main" id="{AC99338F-2982-44F3-A30C-704C1CA760E4}"/>
              </a:ext>
            </a:extLst>
          </p:cNvPr>
          <p:cNvSpPr>
            <a:spLocks noGrp="1"/>
          </p:cNvSpPr>
          <p:nvPr>
            <p:ph type="body" sz="quarter" idx="10"/>
          </p:nvPr>
        </p:nvSpPr>
        <p:spPr>
          <a:xfrm>
            <a:off x="619276" y="1959277"/>
            <a:ext cx="7043738" cy="4664075"/>
          </a:xfrm>
        </p:spPr>
        <p:txBody>
          <a:bodyPr/>
          <a:lstStyle/>
          <a:p>
            <a:r>
              <a:rPr lang="en-US" dirty="0"/>
              <a:t>Replacing Faribault’s 2017 Ford Explorer with a Mitsubishi Outlander PHEV would save the city </a:t>
            </a:r>
            <a:r>
              <a:rPr lang="en-US" u="sng" dirty="0"/>
              <a:t>$9,061.59</a:t>
            </a:r>
            <a:r>
              <a:rPr lang="en-US" dirty="0"/>
              <a:t> </a:t>
            </a:r>
          </a:p>
          <a:p>
            <a:r>
              <a:rPr lang="en-US" dirty="0"/>
              <a:t>Of the 20 vehicles tested in Faribault, </a:t>
            </a:r>
            <a:r>
              <a:rPr lang="en-US" dirty="0" err="1"/>
              <a:t>FleetCarma</a:t>
            </a:r>
            <a:r>
              <a:rPr lang="en-US" dirty="0"/>
              <a:t> recommended that 6 of them should be replaced with BEV or PHEVs for significant savings</a:t>
            </a:r>
          </a:p>
          <a:p>
            <a:r>
              <a:rPr lang="en-US" dirty="0"/>
              <a:t>Funded by Xcel Energy</a:t>
            </a:r>
          </a:p>
        </p:txBody>
      </p:sp>
    </p:spTree>
    <p:extLst>
      <p:ext uri="{BB962C8B-B14F-4D97-AF65-F5344CB8AC3E}">
        <p14:creationId xmlns:p14="http://schemas.microsoft.com/office/powerpoint/2010/main" val="338037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EF9A-C41D-45CC-81EE-D6FAD61CEEB5}"/>
              </a:ext>
            </a:extLst>
          </p:cNvPr>
          <p:cNvSpPr>
            <a:spLocks noGrp="1"/>
          </p:cNvSpPr>
          <p:nvPr>
            <p:ph type="title"/>
          </p:nvPr>
        </p:nvSpPr>
        <p:spPr/>
        <p:txBody>
          <a:bodyPr/>
          <a:lstStyle/>
          <a:p>
            <a:r>
              <a:rPr lang="en-US" dirty="0"/>
              <a:t>Faribault Fleet Study</a:t>
            </a:r>
          </a:p>
        </p:txBody>
      </p:sp>
      <p:sp>
        <p:nvSpPr>
          <p:cNvPr id="6" name="TextBox 5">
            <a:extLst>
              <a:ext uri="{FF2B5EF4-FFF2-40B4-BE49-F238E27FC236}">
                <a16:creationId xmlns:a16="http://schemas.microsoft.com/office/drawing/2014/main" id="{B30F4FB2-62C4-45FE-8C5C-1AFE885EEE19}"/>
              </a:ext>
            </a:extLst>
          </p:cNvPr>
          <p:cNvSpPr txBox="1"/>
          <p:nvPr/>
        </p:nvSpPr>
        <p:spPr>
          <a:xfrm>
            <a:off x="419100" y="1424954"/>
            <a:ext cx="11353800"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FleetCarma calculates which vehicles are a best fit for replacement based on driving patterns and data </a:t>
            </a:r>
          </a:p>
        </p:txBody>
      </p:sp>
      <p:pic>
        <p:nvPicPr>
          <p:cNvPr id="10" name="Picture 9">
            <a:extLst>
              <a:ext uri="{FF2B5EF4-FFF2-40B4-BE49-F238E27FC236}">
                <a16:creationId xmlns:a16="http://schemas.microsoft.com/office/drawing/2014/main" id="{7669E0D4-6D1C-4C1A-861F-720F75071E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7363" y="1825064"/>
            <a:ext cx="7697274" cy="4839375"/>
          </a:xfrm>
          <a:prstGeom prst="rect">
            <a:avLst/>
          </a:prstGeom>
        </p:spPr>
      </p:pic>
    </p:spTree>
    <p:extLst>
      <p:ext uri="{BB962C8B-B14F-4D97-AF65-F5344CB8AC3E}">
        <p14:creationId xmlns:p14="http://schemas.microsoft.com/office/powerpoint/2010/main" val="385821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3F8444-766A-4ECA-AF74-C599CCFFF329}"/>
              </a:ext>
            </a:extLst>
          </p:cNvPr>
          <p:cNvSpPr>
            <a:spLocks noGrp="1"/>
          </p:cNvSpPr>
          <p:nvPr>
            <p:ph type="body" sz="quarter" idx="10"/>
          </p:nvPr>
        </p:nvSpPr>
        <p:spPr>
          <a:xfrm>
            <a:off x="6581774" y="1783632"/>
            <a:ext cx="5610225" cy="4664075"/>
          </a:xfrm>
        </p:spPr>
        <p:txBody>
          <a:bodyPr anchor="t"/>
          <a:lstStyle/>
          <a:p>
            <a:r>
              <a:rPr lang="en-US" dirty="0">
                <a:latin typeface="Arial"/>
                <a:cs typeface="Arial"/>
              </a:rPr>
              <a:t>Partners in Energy</a:t>
            </a:r>
            <a:endParaRPr lang="en-US" dirty="0"/>
          </a:p>
          <a:p>
            <a:pPr lvl="1"/>
            <a:r>
              <a:rPr lang="en-US" dirty="0">
                <a:latin typeface="Arial"/>
                <a:cs typeface="Arial"/>
              </a:rPr>
              <a:t>Willing to work with your community to accomplish your goals (including EV ones!)</a:t>
            </a:r>
            <a:endParaRPr lang="en-US" dirty="0"/>
          </a:p>
          <a:p>
            <a:r>
              <a:rPr lang="en-US" dirty="0">
                <a:latin typeface="Arial"/>
                <a:cs typeface="Arial"/>
              </a:rPr>
              <a:t>Direct assistance</a:t>
            </a:r>
          </a:p>
          <a:p>
            <a:pPr lvl="1"/>
            <a:r>
              <a:rPr lang="en-US" u="sng" dirty="0">
                <a:latin typeface="Arial"/>
                <a:cs typeface="Arial"/>
                <a:hlinkClick r:id="rId3">
                  <a:extLst>
                    <a:ext uri="{A12FA001-AC4F-418D-AE19-62706E023703}">
                      <ahyp:hlinkClr xmlns:ahyp="http://schemas.microsoft.com/office/drawing/2018/hyperlinkcolor" val="tx"/>
                    </a:ext>
                  </a:extLst>
                </a:hlinkClick>
              </a:rPr>
              <a:t>www.xcelenergy.com/FleetElectrificationForm</a:t>
            </a:r>
            <a:endParaRPr lang="en-US" dirty="0">
              <a:latin typeface="Arial"/>
              <a:cs typeface="Arial"/>
            </a:endParaRPr>
          </a:p>
          <a:p>
            <a:pPr lvl="1"/>
            <a:r>
              <a:rPr lang="en-US" dirty="0">
                <a:latin typeface="Arial"/>
                <a:cs typeface="Arial"/>
              </a:rPr>
              <a:t>E-mail: </a:t>
            </a:r>
            <a:r>
              <a:rPr lang="en-US" dirty="0">
                <a:latin typeface="Arial"/>
                <a:cs typeface="Arial"/>
                <a:hlinkClick r:id="rId4">
                  <a:extLst>
                    <a:ext uri="{A12FA001-AC4F-418D-AE19-62706E023703}">
                      <ahyp:hlinkClr xmlns:ahyp="http://schemas.microsoft.com/office/drawing/2018/hyperlinkcolor" val="tx"/>
                    </a:ext>
                  </a:extLst>
                </a:hlinkClick>
              </a:rPr>
              <a:t>ElectricVehicles@xcelenergy.com</a:t>
            </a:r>
            <a:endParaRPr lang="en-US" dirty="0">
              <a:latin typeface="Arial"/>
              <a:cs typeface="Arial"/>
            </a:endParaRPr>
          </a:p>
          <a:p>
            <a:endParaRPr lang="en-US" dirty="0"/>
          </a:p>
          <a:p>
            <a:endParaRPr lang="en-US" dirty="0"/>
          </a:p>
        </p:txBody>
      </p:sp>
      <p:pic>
        <p:nvPicPr>
          <p:cNvPr id="14" name="Picture 13">
            <a:extLst>
              <a:ext uri="{FF2B5EF4-FFF2-40B4-BE49-F238E27FC236}">
                <a16:creationId xmlns:a16="http://schemas.microsoft.com/office/drawing/2014/main" id="{7E04D579-1CB8-413C-A7E9-972863FE3B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80" r="-405" b="130"/>
          <a:stretch/>
        </p:blipFill>
        <p:spPr>
          <a:xfrm>
            <a:off x="0" y="1333500"/>
            <a:ext cx="6363385" cy="5522976"/>
          </a:xfrm>
          <a:prstGeom prst="rect">
            <a:avLst/>
          </a:prstGeom>
        </p:spPr>
      </p:pic>
      <p:pic>
        <p:nvPicPr>
          <p:cNvPr id="1028" name="Picture 4">
            <a:extLst>
              <a:ext uri="{FF2B5EF4-FFF2-40B4-BE49-F238E27FC236}">
                <a16:creationId xmlns:a16="http://schemas.microsoft.com/office/drawing/2014/main" id="{EEF3C0FD-482B-48B2-A5F3-A7458046B7A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62362" y="195263"/>
            <a:ext cx="48672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8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8125-2530-436E-BFE9-684BB0B13D23}"/>
              </a:ext>
            </a:extLst>
          </p:cNvPr>
          <p:cNvSpPr>
            <a:spLocks noGrp="1"/>
          </p:cNvSpPr>
          <p:nvPr>
            <p:ph type="title"/>
          </p:nvPr>
        </p:nvSpPr>
        <p:spPr/>
        <p:txBody>
          <a:bodyPr/>
          <a:lstStyle/>
          <a:p>
            <a:r>
              <a:rPr lang="en-US">
                <a:latin typeface="Arial"/>
                <a:cs typeface="Arial"/>
              </a:rPr>
              <a:t>Connexus</a:t>
            </a:r>
            <a:endParaRPr lang="en-US"/>
          </a:p>
        </p:txBody>
      </p:sp>
      <p:sp>
        <p:nvSpPr>
          <p:cNvPr id="3" name="Text Placeholder 2">
            <a:extLst>
              <a:ext uri="{FF2B5EF4-FFF2-40B4-BE49-F238E27FC236}">
                <a16:creationId xmlns:a16="http://schemas.microsoft.com/office/drawing/2014/main" id="{298AFC9A-D3F3-42DE-97C7-5776C43195EC}"/>
              </a:ext>
            </a:extLst>
          </p:cNvPr>
          <p:cNvSpPr>
            <a:spLocks noGrp="1"/>
          </p:cNvSpPr>
          <p:nvPr>
            <p:ph type="body" sz="quarter" idx="10"/>
          </p:nvPr>
        </p:nvSpPr>
        <p:spPr>
          <a:xfrm>
            <a:off x="838200" y="1755775"/>
            <a:ext cx="3076575" cy="4664075"/>
          </a:xfrm>
        </p:spPr>
        <p:txBody>
          <a:bodyPr anchor="t"/>
          <a:lstStyle/>
          <a:p>
            <a:r>
              <a:rPr lang="en-US" dirty="0">
                <a:latin typeface="Arial"/>
                <a:cs typeface="Arial"/>
              </a:rPr>
              <a:t>Connexus Energy funded Coon Rapids’ fleet study</a:t>
            </a:r>
          </a:p>
          <a:p>
            <a:r>
              <a:rPr lang="en-US" dirty="0">
                <a:latin typeface="Arial"/>
                <a:cs typeface="Arial"/>
              </a:rPr>
              <a:t>Connexus Energy offers a $500 dollar rebate for level 2 charging stations</a:t>
            </a:r>
          </a:p>
          <a:p>
            <a:endParaRPr lang="en-US" dirty="0"/>
          </a:p>
        </p:txBody>
      </p:sp>
      <p:pic>
        <p:nvPicPr>
          <p:cNvPr id="5" name="Picture 4">
            <a:extLst>
              <a:ext uri="{FF2B5EF4-FFF2-40B4-BE49-F238E27FC236}">
                <a16:creationId xmlns:a16="http://schemas.microsoft.com/office/drawing/2014/main" id="{E005104A-7FC5-45C4-B04B-07D3C7AD72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1947" y="184935"/>
            <a:ext cx="3579991" cy="1140628"/>
          </a:xfrm>
          <a:prstGeom prst="rect">
            <a:avLst/>
          </a:prstGeom>
        </p:spPr>
      </p:pic>
      <p:pic>
        <p:nvPicPr>
          <p:cNvPr id="7" name="Picture 6">
            <a:extLst>
              <a:ext uri="{FF2B5EF4-FFF2-40B4-BE49-F238E27FC236}">
                <a16:creationId xmlns:a16="http://schemas.microsoft.com/office/drawing/2014/main" id="{96F8326D-E0AD-4789-A9A5-F0DBF46CE0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4909" y="1930584"/>
            <a:ext cx="7771887" cy="4209163"/>
          </a:xfrm>
          <a:prstGeom prst="rect">
            <a:avLst/>
          </a:prstGeom>
        </p:spPr>
      </p:pic>
    </p:spTree>
    <p:extLst>
      <p:ext uri="{BB962C8B-B14F-4D97-AF65-F5344CB8AC3E}">
        <p14:creationId xmlns:p14="http://schemas.microsoft.com/office/powerpoint/2010/main" val="2917979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Words>
  <Application>Microsoft Macintosh PowerPoint</Application>
  <PresentationFormat>Widescreen</PresentationFormat>
  <Paragraphs>69</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Adding an EV to Your Fleet</vt:lpstr>
      <vt:lpstr>Fleet Studies</vt:lpstr>
      <vt:lpstr>Fleet Studies in MN</vt:lpstr>
      <vt:lpstr>FleetCarma’s Process</vt:lpstr>
      <vt:lpstr>Faribault Fleet Study</vt:lpstr>
      <vt:lpstr>Faribault Fleet Study</vt:lpstr>
      <vt:lpstr>PowerPoint Presentation</vt:lpstr>
      <vt:lpstr>Connexus</vt:lpstr>
      <vt:lpstr>PowerPoint Presentation</vt:lpstr>
      <vt:lpstr>PowerPoint Presentation</vt:lpstr>
      <vt:lpstr>PowerPoint Presentation</vt:lpstr>
      <vt:lpstr>PowerPoint Presentation</vt:lpstr>
      <vt:lpstr>2020 Police Interceptor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Dunder</dc:creator>
  <cp:lastModifiedBy>William Dunder</cp:lastModifiedBy>
  <cp:revision>1</cp:revision>
  <dcterms:created xsi:type="dcterms:W3CDTF">2019-09-06T14:51:36Z</dcterms:created>
  <dcterms:modified xsi:type="dcterms:W3CDTF">2019-09-06T14:52:01Z</dcterms:modified>
</cp:coreProperties>
</file>