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Lst>
  <p:notesMasterIdLst>
    <p:notesMasterId r:id="rId12"/>
  </p:notesMasterIdLst>
  <p:sldIdLst>
    <p:sldId id="392" r:id="rId3"/>
    <p:sldId id="369" r:id="rId4"/>
    <p:sldId id="339" r:id="rId5"/>
    <p:sldId id="370" r:id="rId6"/>
    <p:sldId id="368" r:id="rId7"/>
    <p:sldId id="371" r:id="rId8"/>
    <p:sldId id="372" r:id="rId9"/>
    <p:sldId id="390" r:id="rId10"/>
    <p:sldId id="3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7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C0AAD-C81E-4E8E-B8C3-83FDF24A7CE9}" type="datetimeFigureOut">
              <a:rPr lang="en-US" smtClean="0"/>
              <a:t>6/19/2019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082A2-3595-49B6-ADB3-AD01C463447D}" type="slidenum">
              <a:rPr lang="en-US" smtClean="0"/>
              <a:t>‹#›</a:t>
            </a:fld>
            <a:endParaRPr lang="en-US"/>
          </a:p>
        </p:txBody>
      </p:sp>
    </p:spTree>
    <p:extLst>
      <p:ext uri="{BB962C8B-B14F-4D97-AF65-F5344CB8AC3E}">
        <p14:creationId xmlns:p14="http://schemas.microsoft.com/office/powerpoint/2010/main" val="114586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iveelectricmn.org/electric-vehicles/ride-and-driv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nsumerreports.org/cro/magazine/2015/09/do-you-really-need-awd-in-the-snow/index.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14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 Electric MN has a free comprehensive ride and drive toolkit, also will help if your organization needs more hands on assistance planning an event. Find it here: </a:t>
            </a:r>
            <a:r>
              <a:rPr lang="en-US" dirty="0">
                <a:hlinkClick r:id="rId3"/>
              </a:rPr>
              <a:t>https://www.driveelectricmn.org/electric-vehicles/ride-and-drive/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97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range map shows how far the EV can go in one charge. Target these resources to make sure that any city employee that uses the EV can find what they need to answer questions about using the EV for work!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80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for tire testing: </a:t>
            </a:r>
            <a:r>
              <a:rPr lang="en-US" dirty="0">
                <a:hlinkClick r:id="rId3"/>
              </a:rPr>
              <a:t>https://www.consumerreports.org/cro/magazine/2015/09/do-you-really-need-awd-in-the-snow/index.htm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94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This slide deck is meant to provide you with the necessary resources and talking points you need to educate fleet managers and others about electric vehicles in your community. To use these slides in your own presentation, simply copy and paste the slides you would like to use. </a:t>
            </a:r>
          </a:p>
          <a:p>
            <a:endParaRPr lang="en-US" dirty="0"/>
          </a:p>
          <a:p>
            <a:r>
              <a:rPr lang="en-US" dirty="0"/>
              <a:t>Attribution: This content has been authored and compiled by the Great Plains Institute—credit in any presentation of these slides is not necessary but would be greatly appreciated.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679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C2270C-42F6-A34A-AED2-C5B252AB12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83CDEE0E-B663-44BD-B01E-C40F6950A6B2}"/>
              </a:ext>
            </a:extLst>
          </p:cNvPr>
          <p:cNvSpPr>
            <a:spLocks noGrp="1"/>
          </p:cNvSpPr>
          <p:nvPr>
            <p:ph type="dt" sz="half" idx="10"/>
          </p:nvPr>
        </p:nvSpPr>
        <p:spPr/>
        <p:txBody>
          <a:bodyPr/>
          <a:lstStyle/>
          <a:p>
            <a:fld id="{D2FC9EBD-A8F9-43F6-A4A8-09D4990E3637}" type="datetimeFigureOut">
              <a:rPr lang="en-US" smtClean="0"/>
              <a:t>6/19/2019</a:t>
            </a:fld>
            <a:endParaRPr lang="en-US"/>
          </a:p>
        </p:txBody>
      </p:sp>
      <p:sp>
        <p:nvSpPr>
          <p:cNvPr id="3" name="Footer Placeholder 2">
            <a:extLst>
              <a:ext uri="{FF2B5EF4-FFF2-40B4-BE49-F238E27FC236}">
                <a16:creationId xmlns:a16="http://schemas.microsoft.com/office/drawing/2014/main" id="{25C5DA7F-DFA5-409A-A184-7F30B6862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5F495-ECA7-4769-B9CE-558A2C305DCE}"/>
              </a:ext>
            </a:extLst>
          </p:cNvPr>
          <p:cNvSpPr>
            <a:spLocks noGrp="1"/>
          </p:cNvSpPr>
          <p:nvPr>
            <p:ph type="sldNum" sz="quarter" idx="12"/>
          </p:nvPr>
        </p:nvSpPr>
        <p:spPr/>
        <p:txBody>
          <a:bodyPr/>
          <a:lstStyle/>
          <a:p>
            <a:fld id="{17053614-8382-42CA-A9D7-44E141A97A6E}" type="slidenum">
              <a:rPr lang="en-US" smtClean="0"/>
              <a:t>‹#›</a:t>
            </a:fld>
            <a:endParaRPr lang="en-US"/>
          </a:p>
        </p:txBody>
      </p:sp>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20034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13751D2A-3DB9-804B-A794-1684524670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181039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94DA28-BD12-2A42-BE42-2957652E92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FDAA8B9A-2C5A-674D-92F2-EF2B80D082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268847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C2270C-42F6-A34A-AED2-C5B252AB12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83CDEE0E-B663-44BD-B01E-C40F6950A6B2}"/>
              </a:ext>
            </a:extLst>
          </p:cNvPr>
          <p:cNvSpPr>
            <a:spLocks noGrp="1"/>
          </p:cNvSpPr>
          <p:nvPr>
            <p:ph type="dt" sz="half" idx="10"/>
          </p:nvPr>
        </p:nvSpPr>
        <p:spPr/>
        <p:txBody>
          <a:bodyPr/>
          <a:lstStyle/>
          <a:p>
            <a:fld id="{D2FC9EBD-A8F9-43F6-A4A8-09D4990E3637}" type="datetimeFigureOut">
              <a:rPr lang="en-US" smtClean="0"/>
              <a:t>6/19/2019</a:t>
            </a:fld>
            <a:endParaRPr lang="en-US"/>
          </a:p>
        </p:txBody>
      </p:sp>
      <p:sp>
        <p:nvSpPr>
          <p:cNvPr id="3" name="Footer Placeholder 2">
            <a:extLst>
              <a:ext uri="{FF2B5EF4-FFF2-40B4-BE49-F238E27FC236}">
                <a16:creationId xmlns:a16="http://schemas.microsoft.com/office/drawing/2014/main" id="{25C5DA7F-DFA5-409A-A184-7F30B6862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5F495-ECA7-4769-B9CE-558A2C305DCE}"/>
              </a:ext>
            </a:extLst>
          </p:cNvPr>
          <p:cNvSpPr>
            <a:spLocks noGrp="1"/>
          </p:cNvSpPr>
          <p:nvPr>
            <p:ph type="sldNum" sz="quarter" idx="12"/>
          </p:nvPr>
        </p:nvSpPr>
        <p:spPr/>
        <p:txBody>
          <a:bodyPr/>
          <a:lstStyle/>
          <a:p>
            <a:fld id="{17053614-8382-42CA-A9D7-44E141A97A6E}" type="slidenum">
              <a:rPr lang="en-US" smtClean="0"/>
              <a:t>‹#›</a:t>
            </a:fld>
            <a:endParaRPr lang="en-US"/>
          </a:p>
        </p:txBody>
      </p:sp>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20034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13751D2A-3DB9-804B-A794-1684524670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12171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B4253-E3C1-7D45-823A-298847560D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12371A49-5AC8-EC45-BA56-39E9499414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354093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4C511A-6551-F64C-8BAC-06D6150F90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BF2CCBB-21BA-C249-8817-F11C1C377E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2210550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62B122-6F30-5F47-B983-057C5E991B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4E55877F-96FA-FB40-985A-9CBCCCEC21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1084261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2E7F5C-1A11-5947-A649-DA0CE019E0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07F83DAD-A7B1-D94A-A117-F240B4D508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2272621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5E9D9C-0F3F-DF49-9468-DD779CFB92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0A1FA63F-5B88-A741-857E-14079F360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4132408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3C0605-67B5-004B-8A53-37EAB2073C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6FFCDD34-58B2-4641-8930-4B7B075E5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2864654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A4EB87-28C5-D24C-9923-44D10D14B3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B62C882E-0F89-E049-B836-9680F96DFD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41495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0EE0E-A282-F244-8F9E-3A19AD97A1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313638A8-5F6A-D847-9F7A-B038F630DB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267202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B4253-E3C1-7D45-823A-298847560D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12371A49-5AC8-EC45-BA56-39E9499414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1834286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94DA28-BD12-2A42-BE42-2957652E92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FDAA8B9A-2C5A-674D-92F2-EF2B80D082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286520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4C511A-6551-F64C-8BAC-06D6150F90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BF2CCBB-21BA-C249-8817-F11C1C377E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299472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62B122-6F30-5F47-B983-057C5E991B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4E55877F-96FA-FB40-985A-9CBCCCEC21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400655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2E7F5C-1A11-5947-A649-DA0CE019E0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07F83DAD-A7B1-D94A-A117-F240B4D508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322851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5E9D9C-0F3F-DF49-9468-DD779CFB92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0A1FA63F-5B88-A741-857E-14079F360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400101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3C0605-67B5-004B-8A53-37EAB2073C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6FFCDD34-58B2-4641-8930-4B7B075E5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2517340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A4EB87-28C5-D24C-9923-44D10D14B3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B62C882E-0F89-E049-B836-9680F96DFD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124591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0EE0E-A282-F244-8F9E-3A19AD97A1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313638A8-5F6A-D847-9F7A-B038F630DB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267665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16B18C-D587-4EC5-81A0-8D813D6EB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9EBD-A8F9-43F6-A4A8-09D4990E3637}" type="datetimeFigureOut">
              <a:rPr lang="en-US" smtClean="0"/>
              <a:t>6/19/2019</a:t>
            </a:fld>
            <a:endParaRPr lang="en-US"/>
          </a:p>
        </p:txBody>
      </p:sp>
      <p:sp>
        <p:nvSpPr>
          <p:cNvPr id="6" name="Slide Number Placeholder 5">
            <a:extLst>
              <a:ext uri="{FF2B5EF4-FFF2-40B4-BE49-F238E27FC236}">
                <a16:creationId xmlns:a16="http://schemas.microsoft.com/office/drawing/2014/main" id="{75C9BF74-3459-41C9-8C97-316957D2C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53614-8382-42CA-A9D7-44E141A97A6E}" type="slidenum">
              <a:rPr lang="en-US" smtClean="0"/>
              <a:t>‹#›</a:t>
            </a:fld>
            <a:endParaRPr lang="en-US"/>
          </a:p>
        </p:txBody>
      </p:sp>
      <p:sp>
        <p:nvSpPr>
          <p:cNvPr id="9" name="Title Placeholder 8">
            <a:extLst>
              <a:ext uri="{FF2B5EF4-FFF2-40B4-BE49-F238E27FC236}">
                <a16:creationId xmlns:a16="http://schemas.microsoft.com/office/drawing/2014/main" id="{C8F638EF-9F5A-3F4D-87D1-AAEC0CB8323E}"/>
              </a:ext>
            </a:extLst>
          </p:cNvPr>
          <p:cNvSpPr>
            <a:spLocks noGrp="1"/>
          </p:cNvSpPr>
          <p:nvPr>
            <p:ph type="title"/>
          </p:nvPr>
        </p:nvSpPr>
        <p:spPr>
          <a:xfrm>
            <a:off x="838200" y="287718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016293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16B18C-D587-4EC5-81A0-8D813D6EB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9EBD-A8F9-43F6-A4A8-09D4990E3637}" type="datetimeFigureOut">
              <a:rPr lang="en-US" smtClean="0"/>
              <a:t>6/19/2019</a:t>
            </a:fld>
            <a:endParaRPr lang="en-US"/>
          </a:p>
        </p:txBody>
      </p:sp>
      <p:sp>
        <p:nvSpPr>
          <p:cNvPr id="6" name="Slide Number Placeholder 5">
            <a:extLst>
              <a:ext uri="{FF2B5EF4-FFF2-40B4-BE49-F238E27FC236}">
                <a16:creationId xmlns:a16="http://schemas.microsoft.com/office/drawing/2014/main" id="{75C9BF74-3459-41C9-8C97-316957D2C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53614-8382-42CA-A9D7-44E141A97A6E}" type="slidenum">
              <a:rPr lang="en-US" smtClean="0"/>
              <a:t>‹#›</a:t>
            </a:fld>
            <a:endParaRPr lang="en-US"/>
          </a:p>
        </p:txBody>
      </p:sp>
      <p:sp>
        <p:nvSpPr>
          <p:cNvPr id="9" name="Title Placeholder 8">
            <a:extLst>
              <a:ext uri="{FF2B5EF4-FFF2-40B4-BE49-F238E27FC236}">
                <a16:creationId xmlns:a16="http://schemas.microsoft.com/office/drawing/2014/main" id="{C8F638EF-9F5A-3F4D-87D1-AAEC0CB8323E}"/>
              </a:ext>
            </a:extLst>
          </p:cNvPr>
          <p:cNvSpPr>
            <a:spLocks noGrp="1"/>
          </p:cNvSpPr>
          <p:nvPr>
            <p:ph type="title"/>
          </p:nvPr>
        </p:nvSpPr>
        <p:spPr>
          <a:xfrm>
            <a:off x="838200" y="287718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726488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mailto:dmckeown@gpisd.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kacuna@gpisd.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4B5E-57C9-4B56-A63F-D1418E3B3732}"/>
              </a:ext>
            </a:extLst>
          </p:cNvPr>
          <p:cNvSpPr>
            <a:spLocks noGrp="1"/>
          </p:cNvSpPr>
          <p:nvPr>
            <p:ph type="title"/>
          </p:nvPr>
        </p:nvSpPr>
        <p:spPr/>
        <p:txBody>
          <a:bodyPr/>
          <a:lstStyle/>
          <a:p>
            <a:r>
              <a:rPr lang="en-US" dirty="0"/>
              <a:t>Fleet Best Practices</a:t>
            </a:r>
          </a:p>
        </p:txBody>
      </p:sp>
      <p:sp>
        <p:nvSpPr>
          <p:cNvPr id="3" name="Text Placeholder 2">
            <a:extLst>
              <a:ext uri="{FF2B5EF4-FFF2-40B4-BE49-F238E27FC236}">
                <a16:creationId xmlns:a16="http://schemas.microsoft.com/office/drawing/2014/main" id="{5C4947A5-BAF5-4448-BCD7-85C1A64C61E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9664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E538-3E6C-4F1C-ACAE-BA7C15B510B6}"/>
              </a:ext>
            </a:extLst>
          </p:cNvPr>
          <p:cNvSpPr>
            <a:spLocks noGrp="1"/>
          </p:cNvSpPr>
          <p:nvPr>
            <p:ph type="title"/>
          </p:nvPr>
        </p:nvSpPr>
        <p:spPr/>
        <p:txBody>
          <a:bodyPr/>
          <a:lstStyle/>
          <a:p>
            <a:r>
              <a:rPr lang="en-US"/>
              <a:t>Use Your New EV</a:t>
            </a:r>
          </a:p>
        </p:txBody>
      </p:sp>
      <p:sp>
        <p:nvSpPr>
          <p:cNvPr id="3" name="Text Placeholder 2">
            <a:extLst>
              <a:ext uri="{FF2B5EF4-FFF2-40B4-BE49-F238E27FC236}">
                <a16:creationId xmlns:a16="http://schemas.microsoft.com/office/drawing/2014/main" id="{2A0CD49F-F4A5-4593-8D70-42F24165A439}"/>
              </a:ext>
            </a:extLst>
          </p:cNvPr>
          <p:cNvSpPr>
            <a:spLocks noGrp="1"/>
          </p:cNvSpPr>
          <p:nvPr>
            <p:ph type="body" sz="quarter" idx="10"/>
          </p:nvPr>
        </p:nvSpPr>
        <p:spPr>
          <a:xfrm>
            <a:off x="838200" y="2186140"/>
            <a:ext cx="7043738" cy="2485719"/>
          </a:xfrm>
        </p:spPr>
        <p:txBody>
          <a:bodyPr/>
          <a:lstStyle/>
          <a:p>
            <a:r>
              <a:rPr lang="en-US" sz="3200"/>
              <a:t>Assign your fleet EVs where they will get used</a:t>
            </a:r>
          </a:p>
          <a:p>
            <a:r>
              <a:rPr lang="en-US" sz="3200"/>
              <a:t>Every mile driven in an EV is more benefit to your city</a:t>
            </a:r>
          </a:p>
          <a:p>
            <a:r>
              <a:rPr lang="en-US" sz="3200"/>
              <a:t>Encourage use whenever possible for maximum cost/environmental savings</a:t>
            </a:r>
          </a:p>
        </p:txBody>
      </p:sp>
    </p:spTree>
    <p:extLst>
      <p:ext uri="{BB962C8B-B14F-4D97-AF65-F5344CB8AC3E}">
        <p14:creationId xmlns:p14="http://schemas.microsoft.com/office/powerpoint/2010/main" val="106625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0069-FDF5-4C94-A4C9-1EE2ECB389C8}"/>
              </a:ext>
            </a:extLst>
          </p:cNvPr>
          <p:cNvSpPr>
            <a:spLocks noGrp="1"/>
          </p:cNvSpPr>
          <p:nvPr>
            <p:ph type="title"/>
          </p:nvPr>
        </p:nvSpPr>
        <p:spPr/>
        <p:txBody>
          <a:bodyPr/>
          <a:lstStyle/>
          <a:p>
            <a:r>
              <a:rPr lang="en-US" dirty="0"/>
              <a:t>Fleet Vehicle Branding</a:t>
            </a:r>
          </a:p>
        </p:txBody>
      </p:sp>
      <p:pic>
        <p:nvPicPr>
          <p:cNvPr id="6" name="Picture 5">
            <a:extLst>
              <a:ext uri="{FF2B5EF4-FFF2-40B4-BE49-F238E27FC236}">
                <a16:creationId xmlns:a16="http://schemas.microsoft.com/office/drawing/2014/main" id="{46FDE197-332B-48C4-B75A-C036046092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8529" y="1676400"/>
            <a:ext cx="4261555" cy="2556933"/>
          </a:xfrm>
          <a:prstGeom prst="rect">
            <a:avLst/>
          </a:prstGeom>
        </p:spPr>
      </p:pic>
      <p:sp>
        <p:nvSpPr>
          <p:cNvPr id="7" name="TextBox 6">
            <a:extLst>
              <a:ext uri="{FF2B5EF4-FFF2-40B4-BE49-F238E27FC236}">
                <a16:creationId xmlns:a16="http://schemas.microsoft.com/office/drawing/2014/main" id="{0E0F5616-856B-4E05-989B-EE075ECD97CA}"/>
              </a:ext>
            </a:extLst>
          </p:cNvPr>
          <p:cNvSpPr txBox="1"/>
          <p:nvPr/>
        </p:nvSpPr>
        <p:spPr>
          <a:xfrm>
            <a:off x="6917722" y="4235834"/>
            <a:ext cx="5588603"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Elk River’s Chevy Bolt is brightly colored and highly visible!</a:t>
            </a:r>
          </a:p>
        </p:txBody>
      </p:sp>
      <p:pic>
        <p:nvPicPr>
          <p:cNvPr id="13" name="Picture 12">
            <a:extLst>
              <a:ext uri="{FF2B5EF4-FFF2-40B4-BE49-F238E27FC236}">
                <a16:creationId xmlns:a16="http://schemas.microsoft.com/office/drawing/2014/main" id="{8825BCEE-8F22-4C2C-B607-E2F5336084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85001" y="4604458"/>
            <a:ext cx="4762500" cy="1905000"/>
          </a:xfrm>
          <a:prstGeom prst="rect">
            <a:avLst/>
          </a:prstGeom>
        </p:spPr>
      </p:pic>
      <p:sp>
        <p:nvSpPr>
          <p:cNvPr id="14" name="TextBox 13">
            <a:extLst>
              <a:ext uri="{FF2B5EF4-FFF2-40B4-BE49-F238E27FC236}">
                <a16:creationId xmlns:a16="http://schemas.microsoft.com/office/drawing/2014/main" id="{2AC417EA-7D58-4458-99DB-61C72BE684FD}"/>
              </a:ext>
            </a:extLst>
          </p:cNvPr>
          <p:cNvSpPr txBox="1"/>
          <p:nvPr/>
        </p:nvSpPr>
        <p:spPr>
          <a:xfrm>
            <a:off x="6875597" y="6476292"/>
            <a:ext cx="5405647" cy="30777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Rochester Public Utility has it painted right on the vehicle </a:t>
            </a:r>
          </a:p>
        </p:txBody>
      </p:sp>
      <p:sp>
        <p:nvSpPr>
          <p:cNvPr id="18" name="TextBox 17">
            <a:extLst>
              <a:ext uri="{FF2B5EF4-FFF2-40B4-BE49-F238E27FC236}">
                <a16:creationId xmlns:a16="http://schemas.microsoft.com/office/drawing/2014/main" id="{5CA5FA7E-CF2F-4E6D-99B4-77B10791388F}"/>
              </a:ext>
            </a:extLst>
          </p:cNvPr>
          <p:cNvSpPr txBox="1"/>
          <p:nvPr/>
        </p:nvSpPr>
        <p:spPr>
          <a:xfrm>
            <a:off x="477493" y="2366341"/>
            <a:ext cx="6169634" cy="329320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Arial"/>
              </a:rPr>
              <a:t>“Electric vehicles (EVs) are a great fit for ERMU because they give us the opportunity to provide educational information and demonstrations on an electric product that is environmentally friendly and financially responsible for our customers.”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a:rPr>
              <a:t>– Tom Sagstetter, </a:t>
            </a:r>
            <a:endParaRPr kumimoji="0" lang="en-US" sz="2000" b="0"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Arial"/>
              </a:rPr>
              <a:t>Conservation and Key Accounts Manager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72944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E8ED-956F-477D-A1E1-FED7856F1A20}"/>
              </a:ext>
            </a:extLst>
          </p:cNvPr>
          <p:cNvSpPr>
            <a:spLocks noGrp="1"/>
          </p:cNvSpPr>
          <p:nvPr>
            <p:ph type="title"/>
          </p:nvPr>
        </p:nvSpPr>
        <p:spPr/>
        <p:txBody>
          <a:bodyPr/>
          <a:lstStyle/>
          <a:p>
            <a:r>
              <a:rPr lang="en-US"/>
              <a:t>Train City Employees </a:t>
            </a:r>
          </a:p>
        </p:txBody>
      </p:sp>
      <p:sp>
        <p:nvSpPr>
          <p:cNvPr id="3" name="Text Placeholder 2">
            <a:extLst>
              <a:ext uri="{FF2B5EF4-FFF2-40B4-BE49-F238E27FC236}">
                <a16:creationId xmlns:a16="http://schemas.microsoft.com/office/drawing/2014/main" id="{8FED32FF-C5C6-4DEE-B01A-CB3DF2569905}"/>
              </a:ext>
            </a:extLst>
          </p:cNvPr>
          <p:cNvSpPr>
            <a:spLocks noGrp="1"/>
          </p:cNvSpPr>
          <p:nvPr>
            <p:ph type="body" sz="quarter" idx="10"/>
          </p:nvPr>
        </p:nvSpPr>
        <p:spPr>
          <a:xfrm>
            <a:off x="511629" y="1984343"/>
            <a:ext cx="7043738" cy="4664075"/>
          </a:xfrm>
        </p:spPr>
        <p:txBody>
          <a:bodyPr/>
          <a:lstStyle/>
          <a:p>
            <a:r>
              <a:rPr lang="en-US" sz="3200" dirty="0"/>
              <a:t>Host a training for city employees to educate them on the new EV</a:t>
            </a:r>
          </a:p>
          <a:p>
            <a:r>
              <a:rPr lang="en-US" sz="3200" dirty="0"/>
              <a:t>Employees become more comfortable driving the vehicle and save the city money</a:t>
            </a:r>
          </a:p>
          <a:p>
            <a:r>
              <a:rPr lang="en-US" sz="3200" dirty="0"/>
              <a:t>City employees can help educate and answer questions about the EV from the community</a:t>
            </a:r>
          </a:p>
        </p:txBody>
      </p:sp>
    </p:spTree>
    <p:extLst>
      <p:ext uri="{BB962C8B-B14F-4D97-AF65-F5344CB8AC3E}">
        <p14:creationId xmlns:p14="http://schemas.microsoft.com/office/powerpoint/2010/main" val="350526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09D0-F3DA-4AD0-8D87-8FB1CE1CAD74}"/>
              </a:ext>
            </a:extLst>
          </p:cNvPr>
          <p:cNvSpPr>
            <a:spLocks noGrp="1"/>
          </p:cNvSpPr>
          <p:nvPr>
            <p:ph type="title"/>
          </p:nvPr>
        </p:nvSpPr>
        <p:spPr/>
        <p:txBody>
          <a:bodyPr/>
          <a:lstStyle/>
          <a:p>
            <a:r>
              <a:rPr lang="en-US" dirty="0"/>
              <a:t>Plug the Vehicle in Overnight!</a:t>
            </a:r>
          </a:p>
        </p:txBody>
      </p:sp>
      <p:sp>
        <p:nvSpPr>
          <p:cNvPr id="3" name="Text Placeholder 2">
            <a:extLst>
              <a:ext uri="{FF2B5EF4-FFF2-40B4-BE49-F238E27FC236}">
                <a16:creationId xmlns:a16="http://schemas.microsoft.com/office/drawing/2014/main" id="{6061AF45-AAF5-4BE0-9A39-B662744CCF36}"/>
              </a:ext>
            </a:extLst>
          </p:cNvPr>
          <p:cNvSpPr>
            <a:spLocks noGrp="1"/>
          </p:cNvSpPr>
          <p:nvPr>
            <p:ph type="body" sz="quarter" idx="10"/>
          </p:nvPr>
        </p:nvSpPr>
        <p:spPr>
          <a:xfrm>
            <a:off x="639897" y="2138841"/>
            <a:ext cx="7043738" cy="3678065"/>
          </a:xfrm>
        </p:spPr>
        <p:txBody>
          <a:bodyPr/>
          <a:lstStyle/>
          <a:p>
            <a:r>
              <a:rPr lang="en-US" sz="3200" dirty="0"/>
              <a:t>Make sure city employees know to plug the vehicle in overnight</a:t>
            </a:r>
          </a:p>
          <a:p>
            <a:pPr lvl="1"/>
            <a:r>
              <a:rPr lang="en-US" sz="2800" dirty="0"/>
              <a:t>Helpful to have maintenance staff monitor this</a:t>
            </a:r>
          </a:p>
          <a:p>
            <a:r>
              <a:rPr lang="en-US" sz="3200" dirty="0"/>
              <a:t>If it does not get plugged in, it may not have the necessary range for the next day</a:t>
            </a:r>
          </a:p>
        </p:txBody>
      </p:sp>
    </p:spTree>
    <p:extLst>
      <p:ext uri="{BB962C8B-B14F-4D97-AF65-F5344CB8AC3E}">
        <p14:creationId xmlns:p14="http://schemas.microsoft.com/office/powerpoint/2010/main" val="200907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85D5-33CF-4467-B76F-24C4AE793762}"/>
              </a:ext>
            </a:extLst>
          </p:cNvPr>
          <p:cNvSpPr>
            <a:spLocks noGrp="1"/>
          </p:cNvSpPr>
          <p:nvPr>
            <p:ph type="title"/>
          </p:nvPr>
        </p:nvSpPr>
        <p:spPr/>
        <p:txBody>
          <a:bodyPr/>
          <a:lstStyle/>
          <a:p>
            <a:r>
              <a:rPr lang="en-US"/>
              <a:t>Host a City Employee Ride and Drive</a:t>
            </a:r>
          </a:p>
        </p:txBody>
      </p:sp>
      <p:sp>
        <p:nvSpPr>
          <p:cNvPr id="3" name="Text Placeholder 2">
            <a:extLst>
              <a:ext uri="{FF2B5EF4-FFF2-40B4-BE49-F238E27FC236}">
                <a16:creationId xmlns:a16="http://schemas.microsoft.com/office/drawing/2014/main" id="{9E0F8668-345F-4282-BC7B-E81AEEA75C35}"/>
              </a:ext>
            </a:extLst>
          </p:cNvPr>
          <p:cNvSpPr>
            <a:spLocks noGrp="1"/>
          </p:cNvSpPr>
          <p:nvPr>
            <p:ph type="body" sz="quarter" idx="10"/>
          </p:nvPr>
        </p:nvSpPr>
        <p:spPr>
          <a:xfrm>
            <a:off x="838200" y="1755775"/>
            <a:ext cx="5372100" cy="4664075"/>
          </a:xfrm>
        </p:spPr>
        <p:txBody>
          <a:bodyPr/>
          <a:lstStyle/>
          <a:p>
            <a:r>
              <a:rPr lang="en-US" dirty="0"/>
              <a:t>A ride and drive lets city employees test out an EV for themselves</a:t>
            </a:r>
          </a:p>
          <a:p>
            <a:r>
              <a:rPr lang="en-US" dirty="0"/>
              <a:t>EV owners in your community love sharing about their EV</a:t>
            </a:r>
          </a:p>
          <a:p>
            <a:r>
              <a:rPr lang="en-US" dirty="0"/>
              <a:t>Ride and drives are the best way to show employees the benefits of EVs</a:t>
            </a:r>
          </a:p>
        </p:txBody>
      </p:sp>
      <p:pic>
        <p:nvPicPr>
          <p:cNvPr id="6" name="Picture 5">
            <a:extLst>
              <a:ext uri="{FF2B5EF4-FFF2-40B4-BE49-F238E27FC236}">
                <a16:creationId xmlns:a16="http://schemas.microsoft.com/office/drawing/2014/main" id="{439B9D70-6942-410C-9B70-EE82D0C3BB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4091" y="2263019"/>
            <a:ext cx="4901826" cy="3716891"/>
          </a:xfrm>
          <a:prstGeom prst="rect">
            <a:avLst/>
          </a:prstGeom>
        </p:spPr>
      </p:pic>
    </p:spTree>
    <p:extLst>
      <p:ext uri="{BB962C8B-B14F-4D97-AF65-F5344CB8AC3E}">
        <p14:creationId xmlns:p14="http://schemas.microsoft.com/office/powerpoint/2010/main" val="252114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A73BD-89B6-435E-94DE-4151F16FA27E}"/>
              </a:ext>
            </a:extLst>
          </p:cNvPr>
          <p:cNvSpPr>
            <a:spLocks noGrp="1"/>
          </p:cNvSpPr>
          <p:nvPr>
            <p:ph type="title"/>
          </p:nvPr>
        </p:nvSpPr>
        <p:spPr/>
        <p:txBody>
          <a:bodyPr/>
          <a:lstStyle/>
          <a:p>
            <a:r>
              <a:rPr lang="en-US"/>
              <a:t>Keep Resources in the Glove Box</a:t>
            </a:r>
          </a:p>
        </p:txBody>
      </p:sp>
      <p:sp>
        <p:nvSpPr>
          <p:cNvPr id="3" name="Text Placeholder 2">
            <a:extLst>
              <a:ext uri="{FF2B5EF4-FFF2-40B4-BE49-F238E27FC236}">
                <a16:creationId xmlns:a16="http://schemas.microsoft.com/office/drawing/2014/main" id="{7C0A45D1-EFC0-4C95-A7BA-A7F533E2C3C9}"/>
              </a:ext>
            </a:extLst>
          </p:cNvPr>
          <p:cNvSpPr>
            <a:spLocks noGrp="1"/>
          </p:cNvSpPr>
          <p:nvPr>
            <p:ph type="body" sz="quarter" idx="10"/>
          </p:nvPr>
        </p:nvSpPr>
        <p:spPr>
          <a:xfrm>
            <a:off x="514098" y="1722161"/>
            <a:ext cx="6305550" cy="4664075"/>
          </a:xfrm>
        </p:spPr>
        <p:txBody>
          <a:bodyPr/>
          <a:lstStyle/>
          <a:p>
            <a:r>
              <a:rPr lang="en-US" dirty="0"/>
              <a:t>Include resources for city employees in the glove box</a:t>
            </a:r>
          </a:p>
          <a:p>
            <a:pPr lvl="1"/>
            <a:r>
              <a:rPr lang="en-US" dirty="0"/>
              <a:t>A range map</a:t>
            </a:r>
          </a:p>
          <a:p>
            <a:pPr lvl="1"/>
            <a:r>
              <a:rPr lang="en-US" dirty="0"/>
              <a:t>Elevator pitch to give to curious community members</a:t>
            </a:r>
          </a:p>
          <a:p>
            <a:pPr lvl="1"/>
            <a:r>
              <a:rPr lang="en-US" dirty="0"/>
              <a:t>User guide for the EV</a:t>
            </a:r>
          </a:p>
          <a:p>
            <a:pPr lvl="1"/>
            <a:r>
              <a:rPr lang="en-US" dirty="0"/>
              <a:t>Instructions about how to charge the EV</a:t>
            </a:r>
          </a:p>
        </p:txBody>
      </p:sp>
      <p:pic>
        <p:nvPicPr>
          <p:cNvPr id="5" name="Picture 4">
            <a:extLst>
              <a:ext uri="{FF2B5EF4-FFF2-40B4-BE49-F238E27FC236}">
                <a16:creationId xmlns:a16="http://schemas.microsoft.com/office/drawing/2014/main" id="{021B2558-67D8-4796-B0FE-3E817E3BBE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8299" y="1497938"/>
            <a:ext cx="4534151" cy="5112523"/>
          </a:xfrm>
          <a:prstGeom prst="rect">
            <a:avLst/>
          </a:prstGeom>
        </p:spPr>
      </p:pic>
      <p:sp>
        <p:nvSpPr>
          <p:cNvPr id="6" name="TextBox 5">
            <a:extLst>
              <a:ext uri="{FF2B5EF4-FFF2-40B4-BE49-F238E27FC236}">
                <a16:creationId xmlns:a16="http://schemas.microsoft.com/office/drawing/2014/main" id="{CEECC381-02FF-4FE3-A6D9-CBDCFDC02B2D}"/>
              </a:ext>
            </a:extLst>
          </p:cNvPr>
          <p:cNvSpPr txBox="1"/>
          <p:nvPr/>
        </p:nvSpPr>
        <p:spPr>
          <a:xfrm>
            <a:off x="9220201" y="6581001"/>
            <a:ext cx="33909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Image courtesy University of Minnesota</a:t>
            </a:r>
          </a:p>
        </p:txBody>
      </p:sp>
    </p:spTree>
    <p:extLst>
      <p:ext uri="{BB962C8B-B14F-4D97-AF65-F5344CB8AC3E}">
        <p14:creationId xmlns:p14="http://schemas.microsoft.com/office/powerpoint/2010/main" val="106962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F89F-1571-4CDB-8554-1122BAAE4EC2}"/>
              </a:ext>
            </a:extLst>
          </p:cNvPr>
          <p:cNvSpPr>
            <a:spLocks noGrp="1"/>
          </p:cNvSpPr>
          <p:nvPr>
            <p:ph type="title"/>
          </p:nvPr>
        </p:nvSpPr>
        <p:spPr/>
        <p:txBody>
          <a:bodyPr/>
          <a:lstStyle/>
          <a:p>
            <a:r>
              <a:rPr lang="en-US" dirty="0"/>
              <a:t>“EVs do not have enough traction for winter”</a:t>
            </a:r>
          </a:p>
        </p:txBody>
      </p:sp>
      <p:sp>
        <p:nvSpPr>
          <p:cNvPr id="3" name="Text Placeholder 2">
            <a:extLst>
              <a:ext uri="{FF2B5EF4-FFF2-40B4-BE49-F238E27FC236}">
                <a16:creationId xmlns:a16="http://schemas.microsoft.com/office/drawing/2014/main" id="{A31902FF-E670-4517-9887-C8B8E45FB0CE}"/>
              </a:ext>
            </a:extLst>
          </p:cNvPr>
          <p:cNvSpPr>
            <a:spLocks noGrp="1"/>
          </p:cNvSpPr>
          <p:nvPr>
            <p:ph type="body" sz="quarter" idx="10"/>
          </p:nvPr>
        </p:nvSpPr>
        <p:spPr>
          <a:xfrm>
            <a:off x="439189" y="1722524"/>
            <a:ext cx="6510252" cy="3828421"/>
          </a:xfrm>
        </p:spPr>
        <p:txBody>
          <a:bodyPr/>
          <a:lstStyle/>
          <a:p>
            <a:r>
              <a:rPr lang="en-US" dirty="0"/>
              <a:t>More all-wheel drive EVs are coming to market each year</a:t>
            </a:r>
          </a:p>
          <a:p>
            <a:r>
              <a:rPr lang="en-US" dirty="0"/>
              <a:t>Consumer Reports claims that using snow tires matters significantly more than 2WD vs. 4WD in breaking, turning, and accelerating in snow</a:t>
            </a:r>
          </a:p>
          <a:p>
            <a:endParaRPr lang="en-US" dirty="0"/>
          </a:p>
        </p:txBody>
      </p:sp>
      <p:pic>
        <p:nvPicPr>
          <p:cNvPr id="5" name="Picture 4">
            <a:extLst>
              <a:ext uri="{FF2B5EF4-FFF2-40B4-BE49-F238E27FC236}">
                <a16:creationId xmlns:a16="http://schemas.microsoft.com/office/drawing/2014/main" id="{4B83753D-F7EF-4822-9C0C-179E0C29F6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3924" y="1325563"/>
            <a:ext cx="4698076" cy="5532437"/>
          </a:xfrm>
          <a:prstGeom prst="rect">
            <a:avLst/>
          </a:prstGeom>
        </p:spPr>
      </p:pic>
    </p:spTree>
    <p:extLst>
      <p:ext uri="{BB962C8B-B14F-4D97-AF65-F5344CB8AC3E}">
        <p14:creationId xmlns:p14="http://schemas.microsoft.com/office/powerpoint/2010/main" val="217762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EB241-C8EF-4820-9D28-BE6893D9840B}"/>
              </a:ext>
            </a:extLst>
          </p:cNvPr>
          <p:cNvSpPr>
            <a:spLocks noGrp="1"/>
          </p:cNvSpPr>
          <p:nvPr>
            <p:ph type="title"/>
          </p:nvPr>
        </p:nvSpPr>
        <p:spPr/>
        <p:txBody>
          <a:bodyPr/>
          <a:lstStyle/>
          <a:p>
            <a:r>
              <a:rPr lang="en-US"/>
              <a:t>Thank You!</a:t>
            </a:r>
          </a:p>
        </p:txBody>
      </p:sp>
      <p:sp>
        <p:nvSpPr>
          <p:cNvPr id="6" name="TextBox 5">
            <a:extLst>
              <a:ext uri="{FF2B5EF4-FFF2-40B4-BE49-F238E27FC236}">
                <a16:creationId xmlns:a16="http://schemas.microsoft.com/office/drawing/2014/main" id="{02803162-328B-4551-9C13-D42BAEE7D1F7}"/>
              </a:ext>
            </a:extLst>
          </p:cNvPr>
          <p:cNvSpPr txBox="1"/>
          <p:nvPr/>
        </p:nvSpPr>
        <p:spPr>
          <a:xfrm>
            <a:off x="1575262" y="4764578"/>
            <a:ext cx="3429000" cy="181588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Diana McKeown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Calibri"/>
                <a:ea typeface="+mn-ea"/>
                <a:cs typeface="Calibri"/>
              </a:rPr>
              <a:t>MetroCERT</a:t>
            </a:r>
            <a:r>
              <a:rPr kumimoji="0" lang="en-US" sz="2800" b="0" i="0" u="none" strike="noStrike" kern="1200" cap="none" spc="0" normalizeH="0" baseline="0" noProof="0">
                <a:ln>
                  <a:noFill/>
                </a:ln>
                <a:solidFill>
                  <a:prstClr val="black"/>
                </a:solidFill>
                <a:effectLst/>
                <a:uLnTx/>
                <a:uFillTx/>
                <a:latin typeface="Calibri"/>
                <a:ea typeface="+mn-ea"/>
                <a:cs typeface="Calibri"/>
              </a:rPr>
              <a:t>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3"/>
              </a:rPr>
              <a:t>dmckeown@gpisd.net</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612-278-7158</a:t>
            </a:r>
          </a:p>
        </p:txBody>
      </p:sp>
      <p:sp>
        <p:nvSpPr>
          <p:cNvPr id="7" name="TextBox 6">
            <a:extLst>
              <a:ext uri="{FF2B5EF4-FFF2-40B4-BE49-F238E27FC236}">
                <a16:creationId xmlns:a16="http://schemas.microsoft.com/office/drawing/2014/main" id="{36CEC9F5-9367-49B8-8D35-AD09AB7E8433}"/>
              </a:ext>
            </a:extLst>
          </p:cNvPr>
          <p:cNvSpPr txBox="1"/>
          <p:nvPr/>
        </p:nvSpPr>
        <p:spPr>
          <a:xfrm>
            <a:off x="6756862" y="4764578"/>
            <a:ext cx="3429000" cy="224676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rPr>
              <a:t>Kris </a:t>
            </a:r>
            <a:r>
              <a:rPr kumimoji="0" lang="en-US" sz="2800" b="0" i="0" u="none" strike="noStrike" kern="1200" cap="none" spc="0" normalizeH="0" baseline="0" noProof="0" err="1">
                <a:ln>
                  <a:noFill/>
                </a:ln>
                <a:solidFill>
                  <a:prstClr val="black"/>
                </a:solidFill>
                <a:effectLst/>
                <a:uLnTx/>
                <a:uFillTx/>
                <a:latin typeface="Calibri"/>
                <a:ea typeface="+mn-ea"/>
                <a:cs typeface="Calibri"/>
              </a:rPr>
              <a:t>Acuña</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rPr>
              <a:t>Project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hlinkClick r:id="rId4"/>
              </a:rPr>
              <a:t>kacuna@gpisd.net</a:t>
            </a:r>
            <a:r>
              <a:rPr kumimoji="0" lang="en-US" sz="2800" b="0" i="0" u="none" strike="noStrike" kern="1200" cap="none" spc="0" normalizeH="0" baseline="0" noProof="0">
                <a:ln>
                  <a:noFill/>
                </a:ln>
                <a:solidFill>
                  <a:prstClr val="black"/>
                </a:solidFill>
                <a:effectLst/>
                <a:uLnTx/>
                <a:uFillTx/>
                <a:latin typeface="Calibri"/>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rPr>
              <a:t>612-400-6291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226454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E3F68D8-13AE-784B-9914-BABD2D2CEE35}" vid="{473A4B02-8E43-D74E-ADDF-D82F0C195C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E3F68D8-13AE-784B-9914-BABD2D2CEE35}" vid="{473A4B02-8E43-D74E-ADDF-D82F0C195CA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C3AB86A27D5F42A346487301B5F6C1" ma:contentTypeVersion="23" ma:contentTypeDescription="Create a new document." ma:contentTypeScope="" ma:versionID="de7ef681821decdf0210aa0d402b4144">
  <xsd:schema xmlns:xsd="http://www.w3.org/2001/XMLSchema" xmlns:xs="http://www.w3.org/2001/XMLSchema" xmlns:p="http://schemas.microsoft.com/office/2006/metadata/properties" xmlns:ns2="f5807569-94f0-41d0-a3d7-00e33efdd08f" xmlns:ns3="deae0b55-203e-4120-8ec9-56200b9d0530" targetNamespace="http://schemas.microsoft.com/office/2006/metadata/properties" ma:root="true" ma:fieldsID="70e8b9f49dad6637c3ff5d030652cc81" ns2:_="" ns3:_="">
    <xsd:import namespace="f5807569-94f0-41d0-a3d7-00e33efdd08f"/>
    <xsd:import namespace="deae0b55-203e-4120-8ec9-56200b9d053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This_x0020_doc_x0020_is_x0020_a_x0020_PDF_x0020_that_x0027_s_x0020_been_x0020_CONVERTED_x0020_to_x0020_Word_x002e__x0020_If_x0020_you_x0020_have_x0020_any_x0020_issues_x002c__x0020_please_x0020_advise_x0020_Klara_x002e_"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807569-94f0-41d0-a3d7-00e33efdd08f" elementFormDefault="qualified">
    <xsd:import namespace="http://schemas.microsoft.com/office/2006/documentManagement/types"/>
    <xsd:import namespace="http://schemas.microsoft.com/office/infopath/2007/PartnerControls"/>
    <xsd:element name="SharedWithUsers" ma:index="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eae0b55-203e-4120-8ec9-56200b9d0530" elementFormDefault="qualified">
    <xsd:import namespace="http://schemas.microsoft.com/office/2006/documentManagement/types"/>
    <xsd:import namespace="http://schemas.microsoft.com/office/infopath/2007/PartnerControls"/>
    <xsd:element name="This_x0020_doc_x0020_is_x0020_a_x0020_PDF_x0020_that_x0027_s_x0020_been_x0020_CONVERTED_x0020_to_x0020_Word_x002e__x0020_If_x0020_you_x0020_have_x0020_any_x0020_issues_x002c__x0020_please_x0020_advise_x0020_Klara_x002e_" ma:index="13" nillable="true" ma:displayName=".." ma:internalName="This_x0020_doc_x0020_is_x0020_a_x0020_PDF_x0020_that_x0027_s_x0020_been_x0020_CONVERTED_x0020_to_x0020_Word_x002e__x0020_If_x0020_you_x0020_have_x0020_any_x0020_issues_x002c__x0020_please_x0020_advise_x0020_Klara_x002e_">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_Flow_SignoffStatus" ma:index="22" nillable="true" ma:displayName="Sign-off status" ma:internalName="_x0024_Resources_x003a_core_x002c_Signoff_Status_x003b_">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eae0b55-203e-4120-8ec9-56200b9d0530" xsi:nil="true"/>
    <This_x0020_doc_x0020_is_x0020_a_x0020_PDF_x0020_that_x0027_s_x0020_been_x0020_CONVERTED_x0020_to_x0020_Word_x002e__x0020_If_x0020_you_x0020_have_x0020_any_x0020_issues_x002c__x0020_please_x0020_advise_x0020_Klara_x002e_ xmlns="deae0b55-203e-4120-8ec9-56200b9d0530" xsi:nil="true"/>
  </documentManagement>
</p:properties>
</file>

<file path=customXml/itemProps1.xml><?xml version="1.0" encoding="utf-8"?>
<ds:datastoreItem xmlns:ds="http://schemas.openxmlformats.org/officeDocument/2006/customXml" ds:itemID="{226F82E8-8A6E-43AD-AF5B-2CAF004CD75E}"/>
</file>

<file path=customXml/itemProps2.xml><?xml version="1.0" encoding="utf-8"?>
<ds:datastoreItem xmlns:ds="http://schemas.openxmlformats.org/officeDocument/2006/customXml" ds:itemID="{8F722E07-7CCE-4E38-9478-31C859EF5BD0}"/>
</file>

<file path=customXml/itemProps3.xml><?xml version="1.0" encoding="utf-8"?>
<ds:datastoreItem xmlns:ds="http://schemas.openxmlformats.org/officeDocument/2006/customXml" ds:itemID="{15654BFC-9AB9-4DD5-8E05-5B4B88997551}"/>
</file>

<file path=docProps/app.xml><?xml version="1.0" encoding="utf-8"?>
<Properties xmlns="http://schemas.openxmlformats.org/officeDocument/2006/extended-properties" xmlns:vt="http://schemas.openxmlformats.org/officeDocument/2006/docPropsVTypes">
  <TotalTime>1</TotalTime>
  <Words>539</Words>
  <Application>Microsoft Office PowerPoint</Application>
  <PresentationFormat>Widescreen</PresentationFormat>
  <Paragraphs>54</Paragraphs>
  <Slides>9</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1_Office Theme</vt:lpstr>
      <vt:lpstr>Office Theme</vt:lpstr>
      <vt:lpstr>Fleet Best Practices</vt:lpstr>
      <vt:lpstr>Use Your New EV</vt:lpstr>
      <vt:lpstr>Fleet Vehicle Branding</vt:lpstr>
      <vt:lpstr>Train City Employees </vt:lpstr>
      <vt:lpstr>Plug the Vehicle in Overnight!</vt:lpstr>
      <vt:lpstr>Host a City Employee Ride and Drive</vt:lpstr>
      <vt:lpstr>Keep Resources in the Glove Box</vt:lpstr>
      <vt:lpstr>“EVs do not have enough traction for winter”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Fleet Best Practices</dc:title>
  <dc:creator>Joseph Cella</dc:creator>
  <cp:lastModifiedBy>Joseph Cella</cp:lastModifiedBy>
  <cp:revision>1</cp:revision>
  <dcterms:created xsi:type="dcterms:W3CDTF">2019-06-19T20:00:15Z</dcterms:created>
  <dcterms:modified xsi:type="dcterms:W3CDTF">2019-06-19T20:01:20Z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0x01010088C3AB86A27D5F42A346487301B5F6C1</vt:lpwstr>
  </property>
</Properties>
</file>